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Default Extension="png" ContentType="image/png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notesSlides/notesSlide6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</p:sldIdLst>
  <p:sldSz cx="9144000" cy="5143500" type="screen16x9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7814" autoAdjust="0"/>
  </p:normalViewPr>
  <p:slideViewPr>
    <p:cSldViewPr>
      <p:cViewPr>
        <p:scale>
          <a:sx n="75" d="100"/>
          <a:sy n="75" d="100"/>
        </p:scale>
        <p:origin x="-1788" y="-102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61571188" cy="6157118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D77748A-A629-46F4-BDE8-5A02D87B3767}" type="datetimeFigureOut">
              <a:rPr lang="sr-Latn-CS" smtClean="0"/>
              <a:pPr/>
              <a:t>30.5.2019.</a:t>
            </a:fld>
            <a:endParaRPr lang="hr-H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r-H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A1668FC-B014-4B2A-9571-03D72270CA1F}" type="slidenum">
              <a:rPr lang="hr-HR" smtClean="0"/>
              <a:pPr/>
              <a:t>‹#›</a:t>
            </a:fld>
            <a:endParaRPr lang="hr-H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DNevqz5j6ns" TargetMode="External"/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Relationship Id="rId6" Type="http://schemas.openxmlformats.org/officeDocument/2006/relationships/hyperlink" Target="https://www.youtube.com/watch?v=W3Zmjp96u90" TargetMode="External"/><Relationship Id="rId5" Type="http://schemas.openxmlformats.org/officeDocument/2006/relationships/hyperlink" Target="https://hr.wikipedia.org/wiki/Hrvatska_kuhinja" TargetMode="External"/><Relationship Id="rId4" Type="http://schemas.openxmlformats.org/officeDocument/2006/relationships/hyperlink" Target="https://www.jutarnji.hr/dobrahrana/price/tradicionalna-hrvatska-jela-recepti-prepisani-iz-bakine-biljeznice/6560892/" TargetMode="Externa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kXxJA3-gBzU" TargetMode="External"/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eografija.hr/teme/upravno-teritorijalni-ustroj-hrvatske/" TargetMode="External"/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hr-HR" dirty="0" smtClean="0"/>
              <a:t>Slavonska tradicionalna hrana: </a:t>
            </a:r>
            <a:r>
              <a:rPr lang="hr-HR" dirty="0" smtClean="0">
                <a:hlinkClick r:id="rId3"/>
              </a:rPr>
              <a:t>https://www.youtube.com/watch?v=DNevqz5j6ns</a:t>
            </a:r>
            <a:endParaRPr lang="hr-HR" dirty="0" smtClean="0"/>
          </a:p>
          <a:p>
            <a:r>
              <a:rPr lang="hr-HR" dirty="0" smtClean="0"/>
              <a:t>Tradicionalna hrvatska jela: </a:t>
            </a:r>
            <a:r>
              <a:rPr lang="hr-HR" dirty="0" smtClean="0">
                <a:hlinkClick r:id="rId4"/>
              </a:rPr>
              <a:t>https://www.jutarnji.hr/dobrahrana/price/tradicionalna-hrvatska-jela-recepti-prepisani-iz-bakine-biljeznice/6560892/</a:t>
            </a:r>
            <a:endParaRPr lang="hr-HR" dirty="0" smtClean="0"/>
          </a:p>
          <a:p>
            <a:r>
              <a:rPr lang="hr-HR" dirty="0" smtClean="0">
                <a:hlinkClick r:id="rId5"/>
              </a:rPr>
              <a:t>https://hr.wikipedia.org/wiki/Hrvatska_kuhinja</a:t>
            </a:r>
            <a:endParaRPr lang="hr-HR" dirty="0" smtClean="0"/>
          </a:p>
          <a:p>
            <a:r>
              <a:rPr lang="hr-HR" dirty="0" smtClean="0"/>
              <a:t>Tradicionalna jela Zagreba: </a:t>
            </a:r>
            <a:r>
              <a:rPr lang="hr-HR" dirty="0" smtClean="0">
                <a:hlinkClick r:id="rId6"/>
              </a:rPr>
              <a:t>https://www.youtube.com/watch?v=W3Zmjp96u90</a:t>
            </a:r>
            <a:endParaRPr lang="hr-H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1668FC-B014-4B2A-9571-03D72270CA1F}" type="slidenum">
              <a:rPr lang="hr-HR" smtClean="0"/>
              <a:pPr/>
              <a:t>4</a:t>
            </a:fld>
            <a:endParaRPr lang="hr-HR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hr-HR" dirty="0" smtClean="0"/>
              <a:t>http://geography.about.com/od/europemaps/a/europe-countries-area.htm</a:t>
            </a:r>
          </a:p>
          <a:p>
            <a:r>
              <a:rPr lang="hr-HR" dirty="0" smtClean="0"/>
              <a:t>http://www.mapsofworld.com/europe/thematic/european-countries-by-area.html</a:t>
            </a:r>
          </a:p>
          <a:p>
            <a:r>
              <a:rPr lang="hr-HR" dirty="0" smtClean="0"/>
              <a:t>http://europa.eu/about-eu/countries/member-countries/index_en.htm</a:t>
            </a:r>
          </a:p>
          <a:p>
            <a:endParaRPr lang="hr-H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1668FC-B014-4B2A-9571-03D72270CA1F}" type="slidenum">
              <a:rPr lang="hr-HR" smtClean="0"/>
              <a:pPr/>
              <a:t>6</a:t>
            </a:fld>
            <a:endParaRPr lang="hr-HR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hr-HR" dirty="0" smtClean="0"/>
              <a:t>http://www.geografija.hr/pitajgeografa/prikazi-pitanje/3200/</a:t>
            </a:r>
          </a:p>
          <a:p>
            <a:r>
              <a:rPr lang="hr-HR" dirty="0" smtClean="0"/>
              <a:t>http://struna.ihjj.hr/naziv/teritorijalno-more/22131/</a:t>
            </a:r>
          </a:p>
          <a:p>
            <a:endParaRPr lang="hr-H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1668FC-B014-4B2A-9571-03D72270CA1F}" type="slidenum">
              <a:rPr lang="hr-HR" smtClean="0"/>
              <a:pPr/>
              <a:t>7</a:t>
            </a:fld>
            <a:endParaRPr lang="hr-HR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hr-HR" dirty="0" smtClean="0"/>
              <a:t>Hrvatske granice kroz povijest: </a:t>
            </a:r>
            <a:r>
              <a:rPr lang="hr-HR" dirty="0" smtClean="0">
                <a:hlinkClick r:id="rId3"/>
              </a:rPr>
              <a:t>https://www.youtube.com/watch?v=kXxJA3-gBzU</a:t>
            </a:r>
            <a:endParaRPr lang="hr-H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1668FC-B014-4B2A-9571-03D72270CA1F}" type="slidenum">
              <a:rPr lang="hr-HR" smtClean="0"/>
              <a:pPr/>
              <a:t>8</a:t>
            </a:fld>
            <a:endParaRPr lang="hr-HR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r-HR" dirty="0" smtClean="0"/>
              <a:t>http://www.dw.de/pat-pozicija-oko-granice-hrvatske-i-bih/a-17041673</a:t>
            </a:r>
          </a:p>
          <a:p>
            <a:r>
              <a:rPr lang="hr-HR" dirty="0" smtClean="0"/>
              <a:t>http://povijest.net/v5/teme/forum-croatorum/2008/povijesni-zemljovidi-i-granice-hrvatske-u-tomislavovo-doba/</a:t>
            </a:r>
          </a:p>
          <a:p>
            <a:endParaRPr lang="hr-H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1668FC-B014-4B2A-9571-03D72270CA1F}" type="slidenum">
              <a:rPr lang="hr-HR" smtClean="0"/>
              <a:pPr/>
              <a:t>12</a:t>
            </a:fld>
            <a:endParaRPr lang="hr-HR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hr-HR" smtClean="0">
                <a:hlinkClick r:id="rId3"/>
              </a:rPr>
              <a:t>http://www.geografija.hr/teme/upravno-teritorijalni-ustroj-hrvatske/</a:t>
            </a:r>
            <a:endParaRPr lang="hr-H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1668FC-B014-4B2A-9571-03D72270CA1F}" type="slidenum">
              <a:rPr lang="hr-HR" smtClean="0"/>
              <a:pPr/>
              <a:t>14</a:t>
            </a:fld>
            <a:endParaRPr lang="hr-H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BDADFE-F8E7-40E7-808B-234CA2FB8044}" type="datetimeFigureOut">
              <a:rPr lang="hr-HR" smtClean="0"/>
              <a:pPr/>
              <a:t>30.5.2019.</a:t>
            </a:fld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978543-5F56-45BB-BC09-25B1832FEAFE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="" xmlns:p14="http://schemas.microsoft.com/office/powerpoint/2010/main" val="27002901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71550"/>
            <a:ext cx="8229600" cy="713234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63637"/>
            <a:ext cx="8229600" cy="303098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BDADFE-F8E7-40E7-808B-234CA2FB8044}" type="datetimeFigureOut">
              <a:rPr lang="hr-HR" smtClean="0"/>
              <a:pPr/>
              <a:t>30.5.2019.</a:t>
            </a:fld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978543-5F56-45BB-BC09-25B1832FEAFE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="" xmlns:p14="http://schemas.microsoft.com/office/powerpoint/2010/main" val="35247246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BDADFE-F8E7-40E7-808B-234CA2FB8044}" type="datetimeFigureOut">
              <a:rPr lang="hr-HR" smtClean="0"/>
              <a:pPr/>
              <a:t>30.5.2019.</a:t>
            </a:fld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978543-5F56-45BB-BC09-25B1832FEAFE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="" xmlns:p14="http://schemas.microsoft.com/office/powerpoint/2010/main" val="12238305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BDADFE-F8E7-40E7-808B-234CA2FB8044}" type="datetimeFigureOut">
              <a:rPr lang="hr-HR" smtClean="0"/>
              <a:pPr/>
              <a:t>30.5.2019.</a:t>
            </a:fld>
            <a:endParaRPr lang="hr-H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978543-5F56-45BB-BC09-25B1832FEAFE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="" xmlns:p14="http://schemas.microsoft.com/office/powerpoint/2010/main" val="12908747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BDADFE-F8E7-40E7-808B-234CA2FB8044}" type="datetimeFigureOut">
              <a:rPr lang="hr-HR" smtClean="0"/>
              <a:pPr/>
              <a:t>30.5.2019.</a:t>
            </a:fld>
            <a:endParaRPr lang="hr-H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978543-5F56-45BB-BC09-25B1832FEAFE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="" xmlns:p14="http://schemas.microsoft.com/office/powerpoint/2010/main" val="11537542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BDADFE-F8E7-40E7-808B-234CA2FB8044}" type="datetimeFigureOut">
              <a:rPr lang="hr-HR" smtClean="0"/>
              <a:pPr/>
              <a:t>30.5.2019.</a:t>
            </a:fld>
            <a:endParaRPr lang="hr-H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978543-5F56-45BB-BC09-25B1832FEAFE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="" xmlns:p14="http://schemas.microsoft.com/office/powerpoint/2010/main" val="10876108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/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7904" y="4809861"/>
            <a:ext cx="1728192" cy="333639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665547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65395"/>
            <a:ext cx="8229600" cy="302922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hr-H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BDADFE-F8E7-40E7-808B-234CA2FB8044}" type="datetimeFigureOut">
              <a:rPr lang="hr-HR" smtClean="0"/>
              <a:pPr/>
              <a:t>30.5.2019.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978543-5F56-45BB-BC09-25B1832FEAFE}" type="slidenum">
              <a:rPr lang="hr-HR" smtClean="0"/>
              <a:pPr/>
              <a:t>‹#›</a:t>
            </a:fld>
            <a:endParaRPr lang="hr-HR"/>
          </a:p>
        </p:txBody>
      </p:sp>
      <p:pic>
        <p:nvPicPr>
          <p:cNvPr id="9" name="Picture 2"/>
          <p:cNvPicPr>
            <a:picLocks noChangeAspect="1" noChangeArrowheads="1"/>
          </p:cNvPicPr>
          <p:nvPr userDrawn="1"/>
        </p:nvPicPr>
        <p:blipFill>
          <a:blip r:embed="rId9" cstate="print"/>
          <a:srcRect t="37889" r="3226" b="42777"/>
          <a:stretch>
            <a:fillRect/>
          </a:stretch>
        </p:blipFill>
        <p:spPr bwMode="auto">
          <a:xfrm>
            <a:off x="0" y="0"/>
            <a:ext cx="9144000" cy="7679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1465295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3" r:id="rId4"/>
    <p:sldLayoutId id="2147483654" r:id="rId5"/>
    <p:sldLayoutId id="2147483655" r:id="rId6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R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r-HR" dirty="0" smtClean="0"/>
              <a:t>Uzduž i poprijeko Hrvatskom</a:t>
            </a:r>
            <a:endParaRPr lang="hr-H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hr-HR" dirty="0" smtClean="0"/>
              <a:t>Nastavna tema: Gdje živimo</a:t>
            </a:r>
            <a:endParaRPr lang="hr-HR" dirty="0"/>
          </a:p>
        </p:txBody>
      </p:sp>
    </p:spTree>
    <p:extLst>
      <p:ext uri="{BB962C8B-B14F-4D97-AF65-F5344CB8AC3E}">
        <p14:creationId xmlns="" xmlns:p14="http://schemas.microsoft.com/office/powerpoint/2010/main" val="29591754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Svjetlana\Documents\školska knjiga\ppt\8\mađarska granica.jpg"/>
          <p:cNvPicPr>
            <a:picLocks noChangeAspect="1" noChangeArrowheads="1"/>
          </p:cNvPicPr>
          <p:nvPr/>
        </p:nvPicPr>
        <p:blipFill>
          <a:blip r:embed="rId2" cstate="print"/>
          <a:srcRect l="34984" t="14305" r="1741" b="50972"/>
          <a:stretch>
            <a:fillRect/>
          </a:stretch>
        </p:blipFill>
        <p:spPr bwMode="auto">
          <a:xfrm>
            <a:off x="4330700" y="1063625"/>
            <a:ext cx="4624301" cy="3589010"/>
          </a:xfrm>
          <a:prstGeom prst="rect">
            <a:avLst/>
          </a:prstGeom>
          <a:noFill/>
          <a:ln>
            <a:solidFill>
              <a:schemeClr val="accent4">
                <a:lumMod val="60000"/>
                <a:lumOff val="40000"/>
              </a:schemeClr>
            </a:solidFill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hr-HR" sz="3200" dirty="0" smtClean="0"/>
              <a:t>Granica s Mađarskom</a:t>
            </a:r>
            <a:endParaRPr lang="hr-HR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63637"/>
            <a:ext cx="3149600" cy="3030985"/>
          </a:xfrm>
        </p:spPr>
        <p:txBody>
          <a:bodyPr>
            <a:normAutofit fontScale="92500" lnSpcReduction="20000"/>
          </a:bodyPr>
          <a:lstStyle/>
          <a:p>
            <a:r>
              <a:rPr lang="hr-HR" dirty="0" smtClean="0"/>
              <a:t>Najvećim dijelom prati tok rijeke </a:t>
            </a:r>
            <a:r>
              <a:rPr lang="hr-HR" b="1" dirty="0" smtClean="0"/>
              <a:t>Mure </a:t>
            </a:r>
            <a:r>
              <a:rPr lang="hr-HR" dirty="0" smtClean="0"/>
              <a:t>i </a:t>
            </a:r>
            <a:r>
              <a:rPr lang="hr-HR" b="1" dirty="0" smtClean="0"/>
              <a:t>Drave </a:t>
            </a:r>
            <a:r>
              <a:rPr lang="hr-HR" dirty="0" smtClean="0"/>
              <a:t>– </a:t>
            </a:r>
            <a:r>
              <a:rPr lang="hr-HR" i="1" dirty="0" smtClean="0"/>
              <a:t>pokaži u atlasu</a:t>
            </a:r>
            <a:endParaRPr lang="hr-HR" dirty="0" smtClean="0"/>
          </a:p>
          <a:p>
            <a:r>
              <a:rPr lang="hr-HR" dirty="0" smtClean="0"/>
              <a:t>Srednjovjekovna granica</a:t>
            </a:r>
            <a:endParaRPr lang="hr-HR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27450" y="1606550"/>
            <a:ext cx="5276850" cy="280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71550"/>
            <a:ext cx="4114800" cy="713234"/>
          </a:xfrm>
        </p:spPr>
        <p:txBody>
          <a:bodyPr>
            <a:normAutofit fontScale="90000"/>
          </a:bodyPr>
          <a:lstStyle/>
          <a:p>
            <a:r>
              <a:rPr lang="hr-HR" dirty="0" smtClean="0"/>
              <a:t>Granica sa Srbijom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63637"/>
            <a:ext cx="4114800" cy="3030985"/>
          </a:xfrm>
        </p:spPr>
        <p:txBody>
          <a:bodyPr>
            <a:normAutofit/>
          </a:bodyPr>
          <a:lstStyle/>
          <a:p>
            <a:r>
              <a:rPr lang="hr-HR" dirty="0" smtClean="0"/>
              <a:t>Dijelom slijedi tok rijeke Dunava – </a:t>
            </a:r>
            <a:r>
              <a:rPr lang="hr-HR" i="1" dirty="0" smtClean="0"/>
              <a:t>pokaži u atlasu</a:t>
            </a:r>
          </a:p>
          <a:p>
            <a:r>
              <a:rPr lang="hr-HR" dirty="0" smtClean="0"/>
              <a:t>Nastala nakon Drugog svjetskog rata</a:t>
            </a:r>
          </a:p>
          <a:p>
            <a:endParaRPr lang="hr-HR" dirty="0"/>
          </a:p>
        </p:txBody>
      </p:sp>
      <p:pic>
        <p:nvPicPr>
          <p:cNvPr id="4" name="Picture 2" descr="C:\Users\Svjetlana\Documents\školska knjiga\ppt\8\srbija granica.jpg"/>
          <p:cNvPicPr>
            <a:picLocks noChangeAspect="1" noChangeArrowheads="1"/>
          </p:cNvPicPr>
          <p:nvPr/>
        </p:nvPicPr>
        <p:blipFill>
          <a:blip r:embed="rId2" cstate="print"/>
          <a:srcRect l="56789" t="22822" b="48464"/>
          <a:stretch>
            <a:fillRect/>
          </a:stretch>
        </p:blipFill>
        <p:spPr bwMode="auto">
          <a:xfrm>
            <a:off x="4752975" y="888355"/>
            <a:ext cx="4102100" cy="3855095"/>
          </a:xfrm>
          <a:prstGeom prst="rect">
            <a:avLst/>
          </a:prstGeom>
          <a:noFill/>
          <a:ln>
            <a:solidFill>
              <a:schemeClr val="accent4">
                <a:lumMod val="60000"/>
                <a:lumOff val="40000"/>
              </a:schemeClr>
            </a:solidFill>
          </a:ln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59475" y="762000"/>
            <a:ext cx="2593975" cy="43232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3" grpId="1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771550"/>
            <a:ext cx="4705350" cy="713234"/>
          </a:xfrm>
        </p:spPr>
        <p:txBody>
          <a:bodyPr>
            <a:normAutofit/>
          </a:bodyPr>
          <a:lstStyle/>
          <a:p>
            <a:pPr algn="l"/>
            <a:r>
              <a:rPr lang="hr-HR" sz="2400" dirty="0" smtClean="0"/>
              <a:t>Granica s Bosnom i Hercegovinom</a:t>
            </a:r>
            <a:endParaRPr lang="hr-HR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0650" y="1485900"/>
            <a:ext cx="4813300" cy="3197225"/>
          </a:xfrm>
        </p:spPr>
        <p:txBody>
          <a:bodyPr>
            <a:normAutofit fontScale="55000" lnSpcReduction="20000"/>
          </a:bodyPr>
          <a:lstStyle/>
          <a:p>
            <a:pPr>
              <a:lnSpc>
                <a:spcPct val="170000"/>
              </a:lnSpc>
            </a:pPr>
            <a:r>
              <a:rPr lang="hr-HR" dirty="0" smtClean="0"/>
              <a:t>Najdulja kopnena granica</a:t>
            </a:r>
          </a:p>
          <a:p>
            <a:pPr>
              <a:lnSpc>
                <a:spcPct val="170000"/>
              </a:lnSpc>
            </a:pPr>
            <a:r>
              <a:rPr lang="hr-HR" dirty="0" smtClean="0"/>
              <a:t>Sava, Una, Plješivica, Dinara, Kamešnica – </a:t>
            </a:r>
            <a:r>
              <a:rPr lang="hr-HR" i="1" dirty="0" smtClean="0"/>
              <a:t>pokaži u atlasu</a:t>
            </a:r>
            <a:endParaRPr lang="hr-HR" dirty="0" smtClean="0"/>
          </a:p>
          <a:p>
            <a:pPr>
              <a:lnSpc>
                <a:spcPct val="170000"/>
              </a:lnSpc>
            </a:pPr>
            <a:r>
              <a:rPr lang="hr-HR" dirty="0" smtClean="0"/>
              <a:t>Granica određena nakon ratova s Osmanlijama</a:t>
            </a:r>
          </a:p>
          <a:p>
            <a:pPr>
              <a:lnSpc>
                <a:spcPct val="170000"/>
              </a:lnSpc>
            </a:pPr>
            <a:r>
              <a:rPr lang="hr-HR" dirty="0" smtClean="0"/>
              <a:t>18. st. – stvaranje bosansko-hercegovačkog izlaza na more - Neum</a:t>
            </a:r>
          </a:p>
          <a:p>
            <a:endParaRPr lang="hr-HR" dirty="0"/>
          </a:p>
        </p:txBody>
      </p:sp>
      <p:pic>
        <p:nvPicPr>
          <p:cNvPr id="4" name="Picture 2" descr="C:\Users\Svjetlana\Documents\školska knjiga\ppt\8\granica bih.jpg"/>
          <p:cNvPicPr>
            <a:picLocks noChangeAspect="1" noChangeArrowheads="1"/>
          </p:cNvPicPr>
          <p:nvPr/>
        </p:nvPicPr>
        <p:blipFill>
          <a:blip r:embed="rId3" cstate="print"/>
          <a:srcRect l="32949" t="31785" b="17465"/>
          <a:stretch>
            <a:fillRect/>
          </a:stretch>
        </p:blipFill>
        <p:spPr bwMode="auto">
          <a:xfrm>
            <a:off x="4994275" y="783209"/>
            <a:ext cx="3981450" cy="4261866"/>
          </a:xfrm>
          <a:prstGeom prst="rect">
            <a:avLst/>
          </a:prstGeom>
          <a:noFill/>
          <a:ln>
            <a:solidFill>
              <a:schemeClr val="accent4">
                <a:lumMod val="60000"/>
                <a:lumOff val="40000"/>
              </a:schemeClr>
            </a:solidFill>
          </a:ln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54600" y="762000"/>
            <a:ext cx="3699302" cy="4003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3" grpId="1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hr-HR" dirty="0" smtClean="0"/>
              <a:t>Granica s Crnom Gorom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63637"/>
            <a:ext cx="4114800" cy="3030985"/>
          </a:xfrm>
        </p:spPr>
        <p:txBody>
          <a:bodyPr/>
          <a:lstStyle/>
          <a:p>
            <a:r>
              <a:rPr lang="hr-HR" dirty="0" smtClean="0"/>
              <a:t>Najkraća granica</a:t>
            </a:r>
          </a:p>
          <a:p>
            <a:r>
              <a:rPr lang="hr-HR" dirty="0" smtClean="0"/>
              <a:t>Nastala nakon Drugog svjetskog rata </a:t>
            </a:r>
            <a:endParaRPr lang="hr-HR" dirty="0"/>
          </a:p>
        </p:txBody>
      </p:sp>
      <p:pic>
        <p:nvPicPr>
          <p:cNvPr id="5" name="Picture 2" descr="C:\Users\Svjetlana\Documents\školska knjiga\ppt\8\crna gora - granica.jpg"/>
          <p:cNvPicPr>
            <a:picLocks noChangeAspect="1" noChangeArrowheads="1"/>
          </p:cNvPicPr>
          <p:nvPr/>
        </p:nvPicPr>
        <p:blipFill>
          <a:blip r:embed="rId2" cstate="print"/>
          <a:srcRect l="55719" t="70115" r="1783" b="7182"/>
          <a:stretch>
            <a:fillRect/>
          </a:stretch>
        </p:blipFill>
        <p:spPr bwMode="auto">
          <a:xfrm>
            <a:off x="4660595" y="1468415"/>
            <a:ext cx="4254805" cy="3214710"/>
          </a:xfrm>
          <a:prstGeom prst="rect">
            <a:avLst/>
          </a:prstGeom>
          <a:noFill/>
          <a:ln>
            <a:solidFill>
              <a:schemeClr val="accent4">
                <a:lumMod val="60000"/>
                <a:lumOff val="40000"/>
              </a:schemeClr>
            </a:solidFill>
          </a:ln>
        </p:spPr>
      </p:pic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37200" y="1244600"/>
            <a:ext cx="3352800" cy="3448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71550"/>
            <a:ext cx="4114800" cy="1196950"/>
          </a:xfrm>
        </p:spPr>
        <p:txBody>
          <a:bodyPr>
            <a:normAutofit/>
          </a:bodyPr>
          <a:lstStyle/>
          <a:p>
            <a:pPr algn="l"/>
            <a:r>
              <a:rPr lang="hr-HR" sz="3600" dirty="0" smtClean="0"/>
              <a:t>Upravno-teritorijalna podjela</a:t>
            </a:r>
            <a:endParaRPr lang="hr-HR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149475"/>
            <a:ext cx="2425700" cy="2445148"/>
          </a:xfrm>
        </p:spPr>
        <p:txBody>
          <a:bodyPr>
            <a:normAutofit lnSpcReduction="10000"/>
          </a:bodyPr>
          <a:lstStyle/>
          <a:p>
            <a:r>
              <a:rPr lang="hr-HR" dirty="0" smtClean="0"/>
              <a:t>21 županija</a:t>
            </a:r>
          </a:p>
          <a:p>
            <a:r>
              <a:rPr lang="hr-HR" dirty="0" smtClean="0"/>
              <a:t>(20 županija i Grad Zagreb)</a:t>
            </a:r>
            <a:endParaRPr lang="hr-HR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396285" y="798513"/>
            <a:ext cx="4519115" cy="4367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88694" y="2209800"/>
            <a:ext cx="1302331" cy="2419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hr-HR" dirty="0" smtClean="0"/>
              <a:t>Ponavljanje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1563637"/>
            <a:ext cx="6346826" cy="3030985"/>
          </a:xfrm>
        </p:spPr>
        <p:txBody>
          <a:bodyPr>
            <a:normAutofit lnSpcReduction="10000"/>
          </a:bodyPr>
          <a:lstStyle/>
          <a:p>
            <a:r>
              <a:rPr lang="hr-HR" dirty="0" smtClean="0"/>
              <a:t>Kolika je površina kopnenog dijela Hrvatske?</a:t>
            </a:r>
          </a:p>
          <a:p>
            <a:r>
              <a:rPr lang="hr-HR" dirty="0" smtClean="0"/>
              <a:t>Koje mjesto po veličini zauzima Hrvatske u odnosu prema drugim europskim državama?</a:t>
            </a:r>
          </a:p>
          <a:p>
            <a:r>
              <a:rPr lang="hr-HR" dirty="0" smtClean="0"/>
              <a:t>Objasnite pojam obalno more. </a:t>
            </a:r>
            <a:endParaRPr lang="hr-HR" dirty="0"/>
          </a:p>
        </p:txBody>
      </p:sp>
      <p:sp>
        <p:nvSpPr>
          <p:cNvPr id="4" name="Rectangle 3"/>
          <p:cNvSpPr/>
          <p:nvPr/>
        </p:nvSpPr>
        <p:spPr>
          <a:xfrm>
            <a:off x="6683375" y="1546225"/>
            <a:ext cx="1809750" cy="914400"/>
          </a:xfrm>
          <a:prstGeom prst="rect">
            <a:avLst/>
          </a:prstGeom>
          <a:noFill/>
          <a:ln w="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hr-HR" sz="2400" b="1" dirty="0" smtClean="0">
                <a:solidFill>
                  <a:srgbClr val="FF0000"/>
                </a:solidFill>
              </a:rPr>
              <a:t>56 578 km²</a:t>
            </a:r>
          </a:p>
        </p:txBody>
      </p:sp>
      <p:sp>
        <p:nvSpPr>
          <p:cNvPr id="5" name="Rectangle 4"/>
          <p:cNvSpPr/>
          <p:nvPr/>
        </p:nvSpPr>
        <p:spPr>
          <a:xfrm>
            <a:off x="6562725" y="2682875"/>
            <a:ext cx="2352675" cy="914400"/>
          </a:xfrm>
          <a:prstGeom prst="rect">
            <a:avLst/>
          </a:prstGeom>
          <a:noFill/>
          <a:ln w="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hr-HR" sz="2400" b="1" dirty="0" smtClean="0">
                <a:solidFill>
                  <a:srgbClr val="FF0000"/>
                </a:solidFill>
              </a:rPr>
              <a:t>25. (srednje velika europska država) </a:t>
            </a:r>
          </a:p>
        </p:txBody>
      </p:sp>
      <p:sp>
        <p:nvSpPr>
          <p:cNvPr id="7" name="Rectangle 6"/>
          <p:cNvSpPr/>
          <p:nvPr/>
        </p:nvSpPr>
        <p:spPr>
          <a:xfrm>
            <a:off x="6381750" y="3829050"/>
            <a:ext cx="2701925" cy="733425"/>
          </a:xfrm>
          <a:prstGeom prst="rect">
            <a:avLst/>
          </a:prstGeom>
          <a:noFill/>
          <a:ln w="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hr-HR" sz="2400" b="1" dirty="0" smtClean="0">
                <a:solidFill>
                  <a:srgbClr val="FF0000"/>
                </a:solidFill>
              </a:rPr>
              <a:t>Unutarnje i teritorijalno more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4" grpId="0"/>
      <p:bldP spid="5" grpId="0"/>
      <p:bldP spid="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hr-HR" dirty="0" smtClean="0"/>
              <a:t>Ponavljanje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63637"/>
            <a:ext cx="4114800" cy="3030985"/>
          </a:xfrm>
        </p:spPr>
        <p:txBody>
          <a:bodyPr/>
          <a:lstStyle/>
          <a:p>
            <a:r>
              <a:rPr lang="hr-HR" dirty="0" smtClean="0"/>
              <a:t>Obrazložite upravno-političku podjelu Hrvatske</a:t>
            </a:r>
            <a:endParaRPr lang="hr-HR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396285" y="798513"/>
            <a:ext cx="4519115" cy="4367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hr-HR" dirty="0" smtClean="0"/>
              <a:t>Ponavljanje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63637"/>
            <a:ext cx="4114800" cy="3030985"/>
          </a:xfrm>
        </p:spPr>
        <p:txBody>
          <a:bodyPr/>
          <a:lstStyle/>
          <a:p>
            <a:r>
              <a:rPr lang="hr-HR" dirty="0" smtClean="0"/>
              <a:t>Obrazložite tradicijsku podjelu Hrvatske.</a:t>
            </a:r>
            <a:endParaRPr lang="hr-HR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270375" y="775248"/>
            <a:ext cx="4718833" cy="45111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Svjetlana\Documents\školska knjiga\ppt\8\granice.jpg"/>
          <p:cNvPicPr>
            <a:picLocks noChangeAspect="1" noChangeArrowheads="1"/>
          </p:cNvPicPr>
          <p:nvPr/>
        </p:nvPicPr>
        <p:blipFill>
          <a:blip r:embed="rId2" cstate="print"/>
          <a:srcRect t="16145" r="860" b="19083"/>
          <a:stretch>
            <a:fillRect/>
          </a:stretch>
        </p:blipFill>
        <p:spPr bwMode="auto">
          <a:xfrm>
            <a:off x="4411231" y="762000"/>
            <a:ext cx="4308895" cy="3981450"/>
          </a:xfrm>
          <a:prstGeom prst="rect">
            <a:avLst/>
          </a:prstGeom>
          <a:noFill/>
          <a:ln>
            <a:solidFill>
              <a:schemeClr val="accent2">
                <a:lumMod val="75000"/>
              </a:schemeClr>
            </a:solidFill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71550"/>
            <a:ext cx="3752850" cy="1196950"/>
          </a:xfrm>
        </p:spPr>
        <p:txBody>
          <a:bodyPr>
            <a:noAutofit/>
          </a:bodyPr>
          <a:lstStyle/>
          <a:p>
            <a:pPr algn="l"/>
            <a:r>
              <a:rPr lang="hr-HR" sz="3200" dirty="0" smtClean="0"/>
              <a:t>Imenujte susjedne države na karti.</a:t>
            </a:r>
            <a:endParaRPr lang="hr-HR" sz="3200" dirty="0"/>
          </a:p>
        </p:txBody>
      </p:sp>
      <p:sp>
        <p:nvSpPr>
          <p:cNvPr id="8" name="Rounded Rectangle 7"/>
          <p:cNvSpPr/>
          <p:nvPr/>
        </p:nvSpPr>
        <p:spPr>
          <a:xfrm>
            <a:off x="6548426" y="2571750"/>
            <a:ext cx="1643074" cy="71438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 smtClean="0">
                <a:solidFill>
                  <a:schemeClr val="accent2">
                    <a:lumMod val="75000"/>
                  </a:schemeClr>
                </a:solidFill>
              </a:rPr>
              <a:t>Bosna i Hercegovina</a:t>
            </a:r>
            <a:endParaRPr lang="hr-HR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4557701" y="1063625"/>
            <a:ext cx="1643074" cy="71438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 smtClean="0">
                <a:solidFill>
                  <a:schemeClr val="accent2">
                    <a:lumMod val="75000"/>
                  </a:schemeClr>
                </a:solidFill>
              </a:rPr>
              <a:t>Slovenija</a:t>
            </a:r>
            <a:endParaRPr lang="hr-HR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6850051" y="762000"/>
            <a:ext cx="1643074" cy="71438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 smtClean="0">
                <a:solidFill>
                  <a:schemeClr val="accent2">
                    <a:lumMod val="75000"/>
                  </a:schemeClr>
                </a:solidFill>
              </a:rPr>
              <a:t>Mađarska</a:t>
            </a:r>
            <a:endParaRPr lang="hr-HR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7634276" y="1184275"/>
            <a:ext cx="1643074" cy="71438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 smtClean="0">
                <a:solidFill>
                  <a:schemeClr val="accent2">
                    <a:lumMod val="75000"/>
                  </a:schemeClr>
                </a:solidFill>
              </a:rPr>
              <a:t>Srbija</a:t>
            </a:r>
            <a:endParaRPr lang="hr-HR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7634276" y="3959225"/>
            <a:ext cx="1357322" cy="71438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 smtClean="0">
                <a:solidFill>
                  <a:schemeClr val="accent2">
                    <a:lumMod val="75000"/>
                  </a:schemeClr>
                </a:solidFill>
              </a:rPr>
              <a:t>Crna </a:t>
            </a:r>
          </a:p>
          <a:p>
            <a:pPr algn="ctr"/>
            <a:r>
              <a:rPr lang="hr-HR" dirty="0" smtClean="0">
                <a:solidFill>
                  <a:schemeClr val="accent2">
                    <a:lumMod val="75000"/>
                  </a:schemeClr>
                </a:solidFill>
              </a:rPr>
              <a:t>Gora</a:t>
            </a:r>
            <a:endParaRPr lang="hr-HR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/>
      <p:bldP spid="10" grpId="0"/>
      <p:bldP spid="11" grpId="0"/>
      <p:bldP spid="1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Svjetlana\Documents\školska knjiga\ppt predlosci i slike\slike2\PPT\sh1575520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7431" r="17431"/>
          <a:stretch>
            <a:fillRect/>
          </a:stretch>
        </p:blipFill>
        <p:spPr bwMode="auto">
          <a:xfrm>
            <a:off x="4330700" y="613369"/>
            <a:ext cx="4102100" cy="4198393"/>
          </a:xfrm>
          <a:prstGeom prst="rect">
            <a:avLst/>
          </a:prstGeom>
          <a:noFill/>
        </p:spPr>
      </p:pic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771550"/>
            <a:ext cx="3451225" cy="713234"/>
          </a:xfrm>
        </p:spPr>
        <p:txBody>
          <a:bodyPr>
            <a:normAutofit fontScale="90000"/>
          </a:bodyPr>
          <a:lstStyle/>
          <a:p>
            <a:pPr algn="l"/>
            <a:r>
              <a:rPr lang="hr-HR" dirty="0" smtClean="0"/>
              <a:t>Uvod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457200" y="1563637"/>
            <a:ext cx="3571875" cy="3030985"/>
          </a:xfrm>
        </p:spPr>
        <p:txBody>
          <a:bodyPr>
            <a:normAutofit fontScale="85000" lnSpcReduction="10000"/>
          </a:bodyPr>
          <a:lstStyle/>
          <a:p>
            <a:r>
              <a:rPr lang="hr-HR" dirty="0" smtClean="0"/>
              <a:t>Na što vas podsjeća oblik naše domovine?</a:t>
            </a:r>
          </a:p>
          <a:p>
            <a:r>
              <a:rPr lang="hr-HR" dirty="0" smtClean="0"/>
              <a:t>Koji su nedostaci takvog oblika?</a:t>
            </a:r>
          </a:p>
          <a:p>
            <a:r>
              <a:rPr lang="hr-HR" dirty="0" smtClean="0"/>
              <a:t>S kojim državama graniči Republika Hrvatska?</a:t>
            </a:r>
          </a:p>
          <a:p>
            <a:endParaRPr lang="hr-HR" dirty="0"/>
          </a:p>
        </p:txBody>
      </p:sp>
      <p:grpSp>
        <p:nvGrpSpPr>
          <p:cNvPr id="9" name="Group 8"/>
          <p:cNvGrpSpPr/>
          <p:nvPr/>
        </p:nvGrpSpPr>
        <p:grpSpPr>
          <a:xfrm>
            <a:off x="4149725" y="942975"/>
            <a:ext cx="4283075" cy="3650540"/>
            <a:chOff x="1374775" y="1003300"/>
            <a:chExt cx="4283075" cy="3650540"/>
          </a:xfrm>
        </p:grpSpPr>
        <p:pic>
          <p:nvPicPr>
            <p:cNvPr id="6" name="Picture 2" descr="http://webcafe.net.hr/2013/05/29/0390007.48.jpg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455475"/>
                </a:clrFrom>
                <a:clrTo>
                  <a:srgbClr val="455475">
                    <a:alpha val="0"/>
                  </a:srgbClr>
                </a:clrTo>
              </a:clrChange>
            </a:blip>
            <a:srcRect l="51092" t="37733"/>
            <a:stretch>
              <a:fillRect/>
            </a:stretch>
          </p:blipFill>
          <p:spPr bwMode="auto">
            <a:xfrm>
              <a:off x="1374775" y="1003300"/>
              <a:ext cx="4283075" cy="3650540"/>
            </a:xfrm>
            <a:prstGeom prst="rect">
              <a:avLst/>
            </a:prstGeom>
            <a:noFill/>
          </p:spPr>
        </p:pic>
        <p:sp>
          <p:nvSpPr>
            <p:cNvPr id="8" name="Rectangle 7"/>
            <p:cNvSpPr/>
            <p:nvPr/>
          </p:nvSpPr>
          <p:spPr>
            <a:xfrm>
              <a:off x="1374775" y="1063625"/>
              <a:ext cx="361950" cy="422275"/>
            </a:xfrm>
            <a:prstGeom prst="rect">
              <a:avLst/>
            </a:prstGeom>
            <a:solidFill>
              <a:schemeClr val="bg1"/>
            </a:solidFill>
            <a:ln w="0" cmpd="sng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r-HR"/>
            </a:p>
          </p:txBody>
        </p:sp>
      </p:grpSp>
      <p:pic>
        <p:nvPicPr>
          <p:cNvPr id="7" name="Picture 2" descr="C:\Users\Svjetlana\Documents\školska knjiga\ppt\8\granice.jpg"/>
          <p:cNvPicPr>
            <a:picLocks noChangeAspect="1" noChangeArrowheads="1"/>
          </p:cNvPicPr>
          <p:nvPr/>
        </p:nvPicPr>
        <p:blipFill>
          <a:blip r:embed="rId4" cstate="print"/>
          <a:srcRect t="16145" r="860" b="19083"/>
          <a:stretch>
            <a:fillRect/>
          </a:stretch>
        </p:blipFill>
        <p:spPr bwMode="auto">
          <a:xfrm>
            <a:off x="4123905" y="762000"/>
            <a:ext cx="4308895" cy="3981450"/>
          </a:xfrm>
          <a:prstGeom prst="rect">
            <a:avLst/>
          </a:prstGeom>
          <a:noFill/>
          <a:ln>
            <a:solidFill>
              <a:schemeClr val="accent2">
                <a:lumMod val="75000"/>
              </a:schemeClr>
            </a:solidFill>
          </a:ln>
        </p:spPr>
      </p:pic>
      <p:sp>
        <p:nvSpPr>
          <p:cNvPr id="10" name="Rounded Rectangle 9"/>
          <p:cNvSpPr/>
          <p:nvPr/>
        </p:nvSpPr>
        <p:spPr>
          <a:xfrm>
            <a:off x="6261100" y="2571750"/>
            <a:ext cx="1643074" cy="71438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 smtClean="0">
                <a:solidFill>
                  <a:schemeClr val="accent2">
                    <a:lumMod val="75000"/>
                  </a:schemeClr>
                </a:solidFill>
              </a:rPr>
              <a:t>Bosna i Hercegovina</a:t>
            </a:r>
            <a:endParaRPr lang="hr-HR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4270375" y="1063625"/>
            <a:ext cx="1643074" cy="71438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 smtClean="0">
                <a:solidFill>
                  <a:schemeClr val="accent2">
                    <a:lumMod val="75000"/>
                  </a:schemeClr>
                </a:solidFill>
              </a:rPr>
              <a:t>Slovenija</a:t>
            </a:r>
            <a:endParaRPr lang="hr-HR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6562725" y="762000"/>
            <a:ext cx="1643074" cy="71438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 smtClean="0">
                <a:solidFill>
                  <a:schemeClr val="accent2">
                    <a:lumMod val="75000"/>
                  </a:schemeClr>
                </a:solidFill>
              </a:rPr>
              <a:t>Mađarska</a:t>
            </a:r>
            <a:endParaRPr lang="hr-HR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7346950" y="1184275"/>
            <a:ext cx="1643074" cy="71438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 smtClean="0">
                <a:solidFill>
                  <a:schemeClr val="accent2">
                    <a:lumMod val="75000"/>
                  </a:schemeClr>
                </a:solidFill>
              </a:rPr>
              <a:t>Srbija</a:t>
            </a:r>
            <a:endParaRPr lang="hr-HR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7346950" y="3959225"/>
            <a:ext cx="1357322" cy="71438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 smtClean="0">
                <a:solidFill>
                  <a:schemeClr val="accent2">
                    <a:lumMod val="75000"/>
                  </a:schemeClr>
                </a:solidFill>
              </a:rPr>
              <a:t>Crna </a:t>
            </a:r>
          </a:p>
          <a:p>
            <a:pPr algn="ctr"/>
            <a:r>
              <a:rPr lang="hr-HR" dirty="0" smtClean="0">
                <a:solidFill>
                  <a:schemeClr val="accent2">
                    <a:lumMod val="75000"/>
                  </a:schemeClr>
                </a:solidFill>
              </a:rPr>
              <a:t>Gora</a:t>
            </a:r>
            <a:endParaRPr lang="hr-HR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5" name="Rounded Rectangle 14"/>
          <p:cNvSpPr/>
          <p:nvPr/>
        </p:nvSpPr>
        <p:spPr>
          <a:xfrm>
            <a:off x="3757603" y="4149720"/>
            <a:ext cx="1357322" cy="71438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 smtClean="0">
                <a:solidFill>
                  <a:schemeClr val="accent2">
                    <a:lumMod val="75000"/>
                  </a:schemeClr>
                </a:solidFill>
              </a:rPr>
              <a:t>Italija</a:t>
            </a:r>
            <a:endParaRPr lang="hr-HR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7820428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10" grpId="0" animBg="1"/>
      <p:bldP spid="11" grpId="0"/>
      <p:bldP spid="12" grpId="0"/>
      <p:bldP spid="13" grpId="0"/>
      <p:bldP spid="14" grpId="0"/>
      <p:bldP spid="1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41350"/>
            <a:ext cx="8229600" cy="713234"/>
          </a:xfrm>
        </p:spPr>
        <p:txBody>
          <a:bodyPr>
            <a:normAutofit fontScale="90000"/>
          </a:bodyPr>
          <a:lstStyle/>
          <a:p>
            <a:pPr algn="l"/>
            <a:r>
              <a:rPr lang="hr-HR" sz="3600" dirty="0" smtClean="0"/>
              <a:t>Ponavljanje – sadržaj karte i kartografski znakovi</a:t>
            </a:r>
            <a:endParaRPr lang="hr-HR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457200" y="1558893"/>
            <a:ext cx="3390900" cy="3124232"/>
          </a:xfrm>
          <a:prstGeom prst="rect">
            <a:avLst/>
          </a:prstGeom>
        </p:spPr>
        <p:txBody>
          <a:bodyPr vert="horz" lIns="91440" tIns="45720" rIns="91440" bIns="45720" rtlCol="0">
            <a:normAutofit fontScale="70000" lnSpcReduction="20000"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hr-HR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Prirodni sadržaji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hr-HR" sz="32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Raspodjela kopna i mora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hr-HR" sz="32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Reljef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hr-HR" sz="32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Voda na kopnu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endParaRPr kumimoji="0" lang="hr-HR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hr-HR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Društveni sadržaji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hr-HR" sz="32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Naselja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hr-HR" sz="32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Prometnice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hr-HR" sz="32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Državne granice</a:t>
            </a:r>
          </a:p>
        </p:txBody>
      </p:sp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16200000">
            <a:off x="5280273" y="1349623"/>
            <a:ext cx="3952378" cy="3559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 cstate="print"/>
          <a:srcRect b="7112"/>
          <a:stretch>
            <a:fillRect/>
          </a:stretch>
        </p:blipFill>
        <p:spPr bwMode="auto">
          <a:xfrm>
            <a:off x="-73025" y="1244601"/>
            <a:ext cx="9261222" cy="3498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hr-HR" sz="3200" dirty="0" smtClean="0"/>
              <a:t>Tradicijske regije u Hrvatskoj</a:t>
            </a:r>
            <a:endParaRPr lang="hr-HR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46225"/>
            <a:ext cx="4114800" cy="3679825"/>
          </a:xfrm>
        </p:spPr>
        <p:txBody>
          <a:bodyPr>
            <a:normAutofit fontScale="62500" lnSpcReduction="20000"/>
          </a:bodyPr>
          <a:lstStyle/>
          <a:p>
            <a:r>
              <a:rPr lang="hr-HR" dirty="0" smtClean="0"/>
              <a:t>Međimurje</a:t>
            </a:r>
          </a:p>
          <a:p>
            <a:r>
              <a:rPr lang="hr-HR" dirty="0" smtClean="0"/>
              <a:t>Hrvatsko zagorje</a:t>
            </a:r>
          </a:p>
          <a:p>
            <a:r>
              <a:rPr lang="hr-HR" dirty="0" smtClean="0"/>
              <a:t>Podravina</a:t>
            </a:r>
          </a:p>
          <a:p>
            <a:r>
              <a:rPr lang="hr-HR" dirty="0" smtClean="0"/>
              <a:t>Slavonija</a:t>
            </a:r>
          </a:p>
          <a:p>
            <a:r>
              <a:rPr lang="hr-HR" dirty="0" smtClean="0"/>
              <a:t>Baranja</a:t>
            </a:r>
          </a:p>
          <a:p>
            <a:r>
              <a:rPr lang="hr-HR" dirty="0" smtClean="0"/>
              <a:t>Srijem</a:t>
            </a:r>
          </a:p>
          <a:p>
            <a:r>
              <a:rPr lang="hr-HR" dirty="0" smtClean="0"/>
              <a:t>Banovina</a:t>
            </a:r>
          </a:p>
          <a:p>
            <a:r>
              <a:rPr lang="hr-HR" dirty="0" smtClean="0"/>
              <a:t>Kordun</a:t>
            </a:r>
          </a:p>
          <a:p>
            <a:r>
              <a:rPr lang="hr-HR" dirty="0" smtClean="0"/>
              <a:t>Istra</a:t>
            </a:r>
          </a:p>
          <a:p>
            <a:r>
              <a:rPr lang="hr-HR" dirty="0" smtClean="0"/>
              <a:t>Lika </a:t>
            </a:r>
          </a:p>
          <a:p>
            <a:r>
              <a:rPr lang="hr-HR" dirty="0" smtClean="0"/>
              <a:t>Dalmacija</a:t>
            </a:r>
          </a:p>
          <a:p>
            <a:endParaRPr lang="hr-HR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270375" y="775248"/>
            <a:ext cx="4718833" cy="45111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hr-HR" dirty="0" smtClean="0"/>
              <a:t>Veličina Hrvatske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63637"/>
            <a:ext cx="4114800" cy="3030985"/>
          </a:xfrm>
        </p:spPr>
        <p:txBody>
          <a:bodyPr/>
          <a:lstStyle/>
          <a:p>
            <a:r>
              <a:rPr lang="hr-HR" dirty="0" smtClean="0"/>
              <a:t>Kopnena površina:</a:t>
            </a:r>
          </a:p>
          <a:p>
            <a:r>
              <a:rPr lang="hr-HR" b="1" dirty="0" smtClean="0"/>
              <a:t>56 578 km²</a:t>
            </a:r>
          </a:p>
          <a:p>
            <a:r>
              <a:rPr lang="hr-HR" dirty="0" smtClean="0"/>
              <a:t>Srednje velika europska država</a:t>
            </a:r>
            <a:endParaRPr lang="hr-HR" dirty="0"/>
          </a:p>
        </p:txBody>
      </p:sp>
      <p:pic>
        <p:nvPicPr>
          <p:cNvPr id="8" name="Picture 2" descr="C:\Users\Svjetlana\Documents\školska knjiga\ppt\8\hrvatska-karta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455" t="16827" r="2162" b="15061"/>
          <a:stretch>
            <a:fillRect/>
          </a:stretch>
        </p:blipFill>
        <p:spPr bwMode="auto">
          <a:xfrm>
            <a:off x="4556089" y="766221"/>
            <a:ext cx="4057686" cy="409787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71550"/>
            <a:ext cx="8229600" cy="352400"/>
          </a:xfrm>
        </p:spPr>
        <p:txBody>
          <a:bodyPr>
            <a:normAutofit fontScale="90000"/>
          </a:bodyPr>
          <a:lstStyle/>
          <a:p>
            <a:pPr algn="l"/>
            <a:r>
              <a:rPr lang="hr-HR" dirty="0" smtClean="0"/>
              <a:t>Europske države prema površini</a:t>
            </a:r>
            <a:endParaRPr lang="hr-HR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457200" y="1184275"/>
            <a:ext cx="8229600" cy="3559175"/>
          </a:xfrm>
          <a:prstGeom prst="rect">
            <a:avLst/>
          </a:prstGeom>
        </p:spPr>
        <p:txBody>
          <a:bodyPr vert="horz" lIns="91440" tIns="45720" rIns="91440" bIns="45720" numCol="4" rtlCol="0">
            <a:normAutofit fontScale="25000" lnSpcReduction="20000"/>
          </a:bodyPr>
          <a:lstStyle/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AutoNum type="arabicPeriod"/>
              <a:tabLst/>
              <a:defRPr/>
            </a:pPr>
            <a:r>
              <a:rPr kumimoji="0" lang="hr-HR" sz="7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Rusija	</a:t>
            </a:r>
          </a:p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AutoNum type="arabicPeriod"/>
              <a:tabLst/>
              <a:defRPr/>
            </a:pPr>
            <a:r>
              <a:rPr kumimoji="0" lang="hr-HR" sz="7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Ukrajina</a:t>
            </a:r>
          </a:p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AutoNum type="arabicPeriod"/>
              <a:tabLst/>
              <a:defRPr/>
            </a:pPr>
            <a:r>
              <a:rPr kumimoji="0" lang="hr-HR" sz="7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Francuska</a:t>
            </a:r>
          </a:p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AutoNum type="arabicPeriod"/>
              <a:tabLst/>
              <a:defRPr/>
            </a:pPr>
            <a:r>
              <a:rPr kumimoji="0" lang="hr-HR" sz="7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Španjolska</a:t>
            </a:r>
          </a:p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AutoNum type="arabicPeriod"/>
              <a:tabLst/>
              <a:defRPr/>
            </a:pPr>
            <a:r>
              <a:rPr kumimoji="0" lang="hr-HR" sz="7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Švedska</a:t>
            </a:r>
          </a:p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AutoNum type="arabicPeriod"/>
              <a:tabLst/>
              <a:defRPr/>
            </a:pPr>
            <a:r>
              <a:rPr kumimoji="0" lang="hr-HR" sz="7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Norveška</a:t>
            </a:r>
          </a:p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AutoNum type="arabicPeriod"/>
              <a:tabLst/>
              <a:defRPr/>
            </a:pPr>
            <a:r>
              <a:rPr kumimoji="0" lang="hr-HR" sz="7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Njemačka</a:t>
            </a:r>
          </a:p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AutoNum type="arabicPeriod"/>
              <a:tabLst/>
              <a:defRPr/>
            </a:pPr>
            <a:r>
              <a:rPr kumimoji="0" lang="hr-HR" sz="7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Finska</a:t>
            </a:r>
          </a:p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AutoNum type="arabicPeriod"/>
              <a:tabLst/>
              <a:defRPr/>
            </a:pPr>
            <a:r>
              <a:rPr kumimoji="0" lang="hr-HR" sz="7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Poljska</a:t>
            </a:r>
          </a:p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AutoNum type="arabicPeriod"/>
              <a:tabLst/>
              <a:defRPr/>
            </a:pPr>
            <a:r>
              <a:rPr kumimoji="0" lang="hr-HR" sz="7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Italija</a:t>
            </a:r>
          </a:p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AutoNum type="arabicPeriod"/>
              <a:tabLst/>
              <a:defRPr/>
            </a:pPr>
            <a:r>
              <a:rPr kumimoji="0" lang="hr-HR" sz="7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UK</a:t>
            </a:r>
          </a:p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AutoNum type="arabicPeriod"/>
              <a:tabLst/>
              <a:defRPr/>
            </a:pPr>
            <a:r>
              <a:rPr kumimoji="0" lang="hr-HR" sz="7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Rumunjska</a:t>
            </a:r>
          </a:p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AutoNum type="arabicPeriod"/>
              <a:tabLst/>
              <a:defRPr/>
            </a:pPr>
            <a:r>
              <a:rPr kumimoji="0" lang="hr-HR" sz="7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Bjelorusija</a:t>
            </a:r>
          </a:p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AutoNum type="arabicPeriod"/>
              <a:tabLst/>
              <a:defRPr/>
            </a:pPr>
            <a:r>
              <a:rPr kumimoji="0" lang="hr-HR" sz="7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Grčka</a:t>
            </a:r>
          </a:p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AutoNum type="arabicPeriod"/>
              <a:tabLst/>
              <a:defRPr/>
            </a:pPr>
            <a:r>
              <a:rPr kumimoji="0" lang="hr-HR" sz="7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Bugarska</a:t>
            </a:r>
          </a:p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AutoNum type="arabicPeriod"/>
              <a:tabLst/>
              <a:defRPr/>
            </a:pPr>
            <a:r>
              <a:rPr kumimoji="0" lang="hr-HR" sz="7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Island</a:t>
            </a:r>
          </a:p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AutoNum type="arabicPeriod"/>
              <a:tabLst/>
              <a:defRPr/>
            </a:pPr>
            <a:r>
              <a:rPr kumimoji="0" lang="hr-HR" sz="7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Mađarska</a:t>
            </a:r>
          </a:p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AutoNum type="arabicPeriod"/>
              <a:tabLst/>
              <a:defRPr/>
            </a:pPr>
            <a:r>
              <a:rPr kumimoji="0" lang="hr-HR" sz="7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Portugal</a:t>
            </a:r>
          </a:p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AutoNum type="arabicPeriod"/>
              <a:tabLst/>
              <a:defRPr/>
            </a:pPr>
            <a:r>
              <a:rPr kumimoji="0" lang="hr-HR" sz="7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Srbija</a:t>
            </a:r>
          </a:p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AutoNum type="arabicPeriod"/>
              <a:tabLst/>
              <a:defRPr/>
            </a:pPr>
            <a:r>
              <a:rPr kumimoji="0" lang="hr-HR" sz="7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Irska</a:t>
            </a:r>
          </a:p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AutoNum type="arabicPeriod"/>
              <a:tabLst/>
              <a:defRPr/>
            </a:pPr>
            <a:r>
              <a:rPr kumimoji="0" lang="hr-HR" sz="7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Austrija</a:t>
            </a:r>
          </a:p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AutoNum type="arabicPeriod"/>
              <a:tabLst/>
              <a:defRPr/>
            </a:pPr>
            <a:r>
              <a:rPr kumimoji="0" lang="hr-HR" sz="7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Češka</a:t>
            </a:r>
          </a:p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AutoNum type="arabicPeriod"/>
              <a:tabLst/>
              <a:defRPr/>
            </a:pPr>
            <a:r>
              <a:rPr kumimoji="0" lang="hr-HR" sz="7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Irska</a:t>
            </a:r>
          </a:p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AutoNum type="arabicPeriod"/>
              <a:tabLst/>
              <a:defRPr/>
            </a:pPr>
            <a:r>
              <a:rPr kumimoji="0" lang="hr-HR" sz="7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Litva</a:t>
            </a:r>
          </a:p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AutoNum type="arabicPeriod"/>
              <a:tabLst/>
              <a:defRPr/>
            </a:pPr>
            <a:r>
              <a:rPr kumimoji="0" lang="hr-HR" sz="7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Latvija</a:t>
            </a:r>
          </a:p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AutoNum type="arabicPeriod"/>
              <a:tabLst/>
              <a:defRPr/>
            </a:pPr>
            <a:r>
              <a:rPr kumimoji="0" lang="hr-HR" sz="7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Hrvatska</a:t>
            </a:r>
          </a:p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AutoNum type="arabicPeriod"/>
              <a:tabLst/>
              <a:defRPr/>
            </a:pPr>
            <a:r>
              <a:rPr kumimoji="0" lang="hr-HR" sz="7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BiH</a:t>
            </a:r>
          </a:p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AutoNum type="arabicPeriod"/>
              <a:tabLst/>
              <a:defRPr/>
            </a:pPr>
            <a:r>
              <a:rPr kumimoji="0" lang="hr-HR" sz="7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Slovačka</a:t>
            </a:r>
          </a:p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AutoNum type="arabicPeriod"/>
              <a:tabLst/>
              <a:defRPr/>
            </a:pPr>
            <a:r>
              <a:rPr kumimoji="0" lang="hr-HR" sz="7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Estonija</a:t>
            </a:r>
          </a:p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AutoNum type="arabicPeriod"/>
              <a:tabLst/>
              <a:defRPr/>
            </a:pPr>
            <a:r>
              <a:rPr kumimoji="0" lang="hr-HR" sz="7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Danska</a:t>
            </a:r>
          </a:p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AutoNum type="arabicPeriod"/>
              <a:tabLst/>
              <a:defRPr/>
            </a:pPr>
            <a:r>
              <a:rPr kumimoji="0" lang="hr-HR" sz="7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Nizozemska</a:t>
            </a:r>
          </a:p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AutoNum type="arabicPeriod"/>
              <a:tabLst/>
              <a:defRPr/>
            </a:pPr>
            <a:r>
              <a:rPr kumimoji="0" lang="hr-HR" sz="7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Švicarska</a:t>
            </a:r>
          </a:p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AutoNum type="arabicPeriod"/>
              <a:tabLst/>
              <a:defRPr/>
            </a:pPr>
            <a:r>
              <a:rPr kumimoji="0" lang="hr-HR" sz="7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Moldavija</a:t>
            </a:r>
          </a:p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AutoNum type="arabicPeriod"/>
              <a:tabLst/>
              <a:defRPr/>
            </a:pPr>
            <a:r>
              <a:rPr kumimoji="0" lang="hr-HR" sz="7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Belgija</a:t>
            </a:r>
          </a:p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AutoNum type="arabicPeriod"/>
              <a:tabLst/>
              <a:defRPr/>
            </a:pPr>
            <a:r>
              <a:rPr kumimoji="0" lang="hr-HR" sz="7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Albanija</a:t>
            </a:r>
          </a:p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AutoNum type="arabicPeriod"/>
              <a:tabLst/>
              <a:defRPr/>
            </a:pPr>
            <a:r>
              <a:rPr kumimoji="0" lang="hr-HR" sz="7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Makedonija</a:t>
            </a:r>
          </a:p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AutoNum type="arabicPeriod"/>
              <a:tabLst/>
              <a:defRPr/>
            </a:pPr>
            <a:r>
              <a:rPr kumimoji="0" lang="hr-HR" sz="7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Slovenija</a:t>
            </a:r>
          </a:p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AutoNum type="arabicPeriod"/>
              <a:tabLst/>
              <a:defRPr/>
            </a:pPr>
            <a:r>
              <a:rPr kumimoji="0" lang="hr-HR" sz="7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Crna Gora</a:t>
            </a:r>
          </a:p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AutoNum type="arabicPeriod"/>
              <a:tabLst/>
              <a:defRPr/>
            </a:pPr>
            <a:r>
              <a:rPr kumimoji="0" lang="hr-HR" sz="7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Cipar</a:t>
            </a:r>
          </a:p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AutoNum type="arabicPeriod"/>
              <a:tabLst/>
              <a:defRPr/>
            </a:pPr>
            <a:r>
              <a:rPr kumimoji="0" lang="hr-HR" sz="7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Luksemburg</a:t>
            </a:r>
          </a:p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AutoNum type="arabicPeriod"/>
              <a:tabLst/>
              <a:defRPr/>
            </a:pPr>
            <a:r>
              <a:rPr kumimoji="0" lang="hr-HR" sz="7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Andora</a:t>
            </a:r>
          </a:p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AutoNum type="arabicPeriod"/>
              <a:tabLst/>
              <a:defRPr/>
            </a:pPr>
            <a:r>
              <a:rPr kumimoji="0" lang="hr-HR" sz="7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Malta</a:t>
            </a:r>
          </a:p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AutoNum type="arabicPeriod"/>
              <a:tabLst/>
              <a:defRPr/>
            </a:pPr>
            <a:r>
              <a:rPr kumimoji="0" lang="hr-HR" sz="7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Lihtenštajn</a:t>
            </a:r>
          </a:p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AutoNum type="arabicPeriod"/>
              <a:tabLst/>
              <a:defRPr/>
            </a:pPr>
            <a:r>
              <a:rPr kumimoji="0" lang="hr-HR" sz="7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San Marino</a:t>
            </a:r>
          </a:p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AutoNum type="arabicPeriod"/>
              <a:tabLst/>
              <a:defRPr/>
            </a:pPr>
            <a:r>
              <a:rPr kumimoji="0" lang="hr-HR" sz="7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Monako</a:t>
            </a:r>
          </a:p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AutoNum type="arabicPeriod"/>
              <a:tabLst/>
              <a:defRPr/>
            </a:pPr>
            <a:r>
              <a:rPr kumimoji="0" lang="hr-HR" sz="7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Vatikan</a:t>
            </a:r>
          </a:p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AutoNum type="arabicPeriod"/>
              <a:tabLst/>
              <a:defRPr/>
            </a:pPr>
            <a:endParaRPr kumimoji="0" lang="hr-HR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AutoNum type="arabicPeriod"/>
              <a:tabLst/>
              <a:defRPr/>
            </a:pPr>
            <a:endParaRPr kumimoji="0" lang="hr-HR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AutoNum type="arabicPeriod"/>
              <a:tabLst/>
              <a:defRPr/>
            </a:pPr>
            <a:endParaRPr kumimoji="0" lang="hr-HR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AutoNum type="arabicPeriod"/>
              <a:tabLst/>
              <a:defRPr/>
            </a:pPr>
            <a:endParaRPr kumimoji="0" lang="hr-HR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hr-HR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AutoNum type="arabicPeriod"/>
              <a:tabLst/>
              <a:defRPr/>
            </a:pPr>
            <a:endParaRPr kumimoji="0" lang="hr-HR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AutoNum type="arabicPeriod"/>
              <a:tabLst/>
              <a:defRPr/>
            </a:pPr>
            <a:endParaRPr kumimoji="0" lang="hr-HR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AutoNum type="arabicPeriod"/>
              <a:tabLst/>
              <a:defRPr/>
            </a:pPr>
            <a:endParaRPr kumimoji="0" lang="hr-HR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AutoNum type="arabicPeriod"/>
              <a:tabLst/>
              <a:defRPr/>
            </a:pPr>
            <a:endParaRPr kumimoji="0" lang="hr-HR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AutoNum type="arabicPeriod"/>
              <a:tabLst/>
              <a:defRPr/>
            </a:pPr>
            <a:endParaRPr kumimoji="0" lang="hr-HR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AutoNum type="arabicPeriod"/>
              <a:tabLst/>
              <a:defRPr/>
            </a:pPr>
            <a:endParaRPr kumimoji="0" lang="hr-HR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AutoNum type="arabicPeriod"/>
              <a:tabLst/>
              <a:defRPr/>
            </a:pPr>
            <a:endParaRPr kumimoji="0" lang="hr-HR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AutoNum type="arabicPeriod"/>
              <a:tabLst/>
              <a:defRPr/>
            </a:pPr>
            <a:endParaRPr kumimoji="0" lang="hr-HR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71550"/>
            <a:ext cx="3209925" cy="713234"/>
          </a:xfrm>
        </p:spPr>
        <p:txBody>
          <a:bodyPr>
            <a:noAutofit/>
          </a:bodyPr>
          <a:lstStyle/>
          <a:p>
            <a:pPr algn="l"/>
            <a:r>
              <a:rPr lang="hr-HR" sz="3400" dirty="0" smtClean="0"/>
              <a:t>Veličina Hrvatske</a:t>
            </a:r>
            <a:endParaRPr lang="hr-HR" sz="3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63637"/>
            <a:ext cx="3209925" cy="3030985"/>
          </a:xfrm>
        </p:spPr>
        <p:txBody>
          <a:bodyPr/>
          <a:lstStyle/>
          <a:p>
            <a:r>
              <a:rPr lang="hr-HR" dirty="0" smtClean="0"/>
              <a:t>Obalno more (unutarnje i teritorijalno): </a:t>
            </a:r>
          </a:p>
          <a:p>
            <a:r>
              <a:rPr lang="hr-HR" b="1" dirty="0" smtClean="0"/>
              <a:t>31 479km²</a:t>
            </a:r>
          </a:p>
          <a:p>
            <a:endParaRPr lang="hr-HR" b="1" dirty="0"/>
          </a:p>
        </p:txBody>
      </p:sp>
      <p:pic>
        <p:nvPicPr>
          <p:cNvPr id="4" name="Picture 4" descr="Karta morske granic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3887787" y="762000"/>
            <a:ext cx="5256213" cy="4349750"/>
          </a:xfrm>
          <a:prstGeom prst="rect">
            <a:avLst/>
          </a:prstGeom>
          <a:ln/>
        </p:spPr>
      </p:pic>
      <p:sp>
        <p:nvSpPr>
          <p:cNvPr id="5" name="Rounded Rectangle 4"/>
          <p:cNvSpPr/>
          <p:nvPr/>
        </p:nvSpPr>
        <p:spPr>
          <a:xfrm>
            <a:off x="7407275" y="850900"/>
            <a:ext cx="1643074" cy="603250"/>
          </a:xfrm>
          <a:prstGeom prst="roundRect">
            <a:avLst/>
          </a:prstGeom>
          <a:solidFill>
            <a:srgbClr val="FFC000"/>
          </a:solidFill>
          <a:ln w="0" cmpd="sng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 smtClean="0"/>
              <a:t>Obalno more</a:t>
            </a:r>
            <a:endParaRPr lang="hr-HR" dirty="0"/>
          </a:p>
        </p:txBody>
      </p:sp>
      <p:sp>
        <p:nvSpPr>
          <p:cNvPr id="7" name="Rounded Rectangle 6"/>
          <p:cNvSpPr/>
          <p:nvPr/>
        </p:nvSpPr>
        <p:spPr>
          <a:xfrm>
            <a:off x="7407275" y="2017708"/>
            <a:ext cx="1643074" cy="642942"/>
          </a:xfrm>
          <a:prstGeom prst="roundRect">
            <a:avLst/>
          </a:prstGeom>
          <a:solidFill>
            <a:srgbClr val="FFC000"/>
          </a:solidFill>
          <a:ln w="0" cmpd="sng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 smtClean="0"/>
              <a:t>Unutarnje morske vode</a:t>
            </a:r>
            <a:endParaRPr lang="hr-HR" dirty="0"/>
          </a:p>
        </p:txBody>
      </p:sp>
      <p:sp>
        <p:nvSpPr>
          <p:cNvPr id="8" name="Rounded Rectangle 7"/>
          <p:cNvSpPr/>
          <p:nvPr/>
        </p:nvSpPr>
        <p:spPr>
          <a:xfrm>
            <a:off x="7407275" y="2741608"/>
            <a:ext cx="1643074" cy="642942"/>
          </a:xfrm>
          <a:prstGeom prst="roundRect">
            <a:avLst/>
          </a:prstGeom>
          <a:solidFill>
            <a:srgbClr val="FFC000"/>
          </a:solidFill>
          <a:ln w="0" cmpd="sng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 smtClean="0"/>
              <a:t>Teritorijalno more</a:t>
            </a:r>
            <a:endParaRPr lang="hr-HR" dirty="0"/>
          </a:p>
        </p:txBody>
      </p:sp>
      <p:cxnSp>
        <p:nvCxnSpPr>
          <p:cNvPr id="9" name="Straight Arrow Connector 8"/>
          <p:cNvCxnSpPr>
            <a:stCxn id="5" idx="2"/>
          </p:cNvCxnSpPr>
          <p:nvPr/>
        </p:nvCxnSpPr>
        <p:spPr>
          <a:xfrm rot="5400000">
            <a:off x="7976416" y="1705754"/>
            <a:ext cx="504000" cy="79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Freeform 9"/>
          <p:cNvSpPr/>
          <p:nvPr/>
        </p:nvSpPr>
        <p:spPr>
          <a:xfrm>
            <a:off x="4638656" y="1145866"/>
            <a:ext cx="3639895" cy="3084456"/>
          </a:xfrm>
          <a:custGeom>
            <a:avLst/>
            <a:gdLst>
              <a:gd name="connsiteX0" fmla="*/ 0 w 3639895"/>
              <a:gd name="connsiteY0" fmla="*/ 7620 h 3084456"/>
              <a:gd name="connsiteX1" fmla="*/ 22860 w 3639895"/>
              <a:gd name="connsiteY1" fmla="*/ 464820 h 3084456"/>
              <a:gd name="connsiteX2" fmla="*/ 53340 w 3639895"/>
              <a:gd name="connsiteY2" fmla="*/ 586740 h 3084456"/>
              <a:gd name="connsiteX3" fmla="*/ 243840 w 3639895"/>
              <a:gd name="connsiteY3" fmla="*/ 800100 h 3084456"/>
              <a:gd name="connsiteX4" fmla="*/ 579120 w 3639895"/>
              <a:gd name="connsiteY4" fmla="*/ 1158240 h 3084456"/>
              <a:gd name="connsiteX5" fmla="*/ 906780 w 3639895"/>
              <a:gd name="connsiteY5" fmla="*/ 1470660 h 3084456"/>
              <a:gd name="connsiteX6" fmla="*/ 1165860 w 3639895"/>
              <a:gd name="connsiteY6" fmla="*/ 1737360 h 3084456"/>
              <a:gd name="connsiteX7" fmla="*/ 1272540 w 3639895"/>
              <a:gd name="connsiteY7" fmla="*/ 1859280 h 3084456"/>
              <a:gd name="connsiteX8" fmla="*/ 1493520 w 3639895"/>
              <a:gd name="connsiteY8" fmla="*/ 2011680 h 3084456"/>
              <a:gd name="connsiteX9" fmla="*/ 1661160 w 3639895"/>
              <a:gd name="connsiteY9" fmla="*/ 2042160 h 3084456"/>
              <a:gd name="connsiteX10" fmla="*/ 1760220 w 3639895"/>
              <a:gd name="connsiteY10" fmla="*/ 2110740 h 3084456"/>
              <a:gd name="connsiteX11" fmla="*/ 1752600 w 3639895"/>
              <a:gd name="connsiteY11" fmla="*/ 2202180 h 3084456"/>
              <a:gd name="connsiteX12" fmla="*/ 1706880 w 3639895"/>
              <a:gd name="connsiteY12" fmla="*/ 2232660 h 3084456"/>
              <a:gd name="connsiteX13" fmla="*/ 1539240 w 3639895"/>
              <a:gd name="connsiteY13" fmla="*/ 2179320 h 3084456"/>
              <a:gd name="connsiteX14" fmla="*/ 1409700 w 3639895"/>
              <a:gd name="connsiteY14" fmla="*/ 2156460 h 3084456"/>
              <a:gd name="connsiteX15" fmla="*/ 1402080 w 3639895"/>
              <a:gd name="connsiteY15" fmla="*/ 2164080 h 3084456"/>
              <a:gd name="connsiteX16" fmla="*/ 1295400 w 3639895"/>
              <a:gd name="connsiteY16" fmla="*/ 2217420 h 3084456"/>
              <a:gd name="connsiteX17" fmla="*/ 1287780 w 3639895"/>
              <a:gd name="connsiteY17" fmla="*/ 2392680 h 3084456"/>
              <a:gd name="connsiteX18" fmla="*/ 1363980 w 3639895"/>
              <a:gd name="connsiteY18" fmla="*/ 2438400 h 3084456"/>
              <a:gd name="connsiteX19" fmla="*/ 1409700 w 3639895"/>
              <a:gd name="connsiteY19" fmla="*/ 2453640 h 3084456"/>
              <a:gd name="connsiteX20" fmla="*/ 1516380 w 3639895"/>
              <a:gd name="connsiteY20" fmla="*/ 2476500 h 3084456"/>
              <a:gd name="connsiteX21" fmla="*/ 1653540 w 3639895"/>
              <a:gd name="connsiteY21" fmla="*/ 2529840 h 3084456"/>
              <a:gd name="connsiteX22" fmla="*/ 1851660 w 3639895"/>
              <a:gd name="connsiteY22" fmla="*/ 2575560 h 3084456"/>
              <a:gd name="connsiteX23" fmla="*/ 1935480 w 3639895"/>
              <a:gd name="connsiteY23" fmla="*/ 2529840 h 3084456"/>
              <a:gd name="connsiteX24" fmla="*/ 1965960 w 3639895"/>
              <a:gd name="connsiteY24" fmla="*/ 2522220 h 3084456"/>
              <a:gd name="connsiteX25" fmla="*/ 1996440 w 3639895"/>
              <a:gd name="connsiteY25" fmla="*/ 2522220 h 3084456"/>
              <a:gd name="connsiteX26" fmla="*/ 2011680 w 3639895"/>
              <a:gd name="connsiteY26" fmla="*/ 2674620 h 3084456"/>
              <a:gd name="connsiteX27" fmla="*/ 2026920 w 3639895"/>
              <a:gd name="connsiteY27" fmla="*/ 2788920 h 3084456"/>
              <a:gd name="connsiteX28" fmla="*/ 1935480 w 3639895"/>
              <a:gd name="connsiteY28" fmla="*/ 2796540 h 3084456"/>
              <a:gd name="connsiteX29" fmla="*/ 1920240 w 3639895"/>
              <a:gd name="connsiteY29" fmla="*/ 2811780 h 3084456"/>
              <a:gd name="connsiteX30" fmla="*/ 1828800 w 3639895"/>
              <a:gd name="connsiteY30" fmla="*/ 2880360 h 3084456"/>
              <a:gd name="connsiteX31" fmla="*/ 1866900 w 3639895"/>
              <a:gd name="connsiteY31" fmla="*/ 3032760 h 3084456"/>
              <a:gd name="connsiteX32" fmla="*/ 1889760 w 3639895"/>
              <a:gd name="connsiteY32" fmla="*/ 3048000 h 3084456"/>
              <a:gd name="connsiteX33" fmla="*/ 2049780 w 3639895"/>
              <a:gd name="connsiteY33" fmla="*/ 3078480 h 3084456"/>
              <a:gd name="connsiteX34" fmla="*/ 2156460 w 3639895"/>
              <a:gd name="connsiteY34" fmla="*/ 3070860 h 3084456"/>
              <a:gd name="connsiteX35" fmla="*/ 2209800 w 3639895"/>
              <a:gd name="connsiteY35" fmla="*/ 2971800 h 3084456"/>
              <a:gd name="connsiteX36" fmla="*/ 2202180 w 3639895"/>
              <a:gd name="connsiteY36" fmla="*/ 2857500 h 3084456"/>
              <a:gd name="connsiteX37" fmla="*/ 2125980 w 3639895"/>
              <a:gd name="connsiteY37" fmla="*/ 2781300 h 3084456"/>
              <a:gd name="connsiteX38" fmla="*/ 2209800 w 3639895"/>
              <a:gd name="connsiteY38" fmla="*/ 2788920 h 3084456"/>
              <a:gd name="connsiteX39" fmla="*/ 2232660 w 3639895"/>
              <a:gd name="connsiteY39" fmla="*/ 2781300 h 3084456"/>
              <a:gd name="connsiteX40" fmla="*/ 2278380 w 3639895"/>
              <a:gd name="connsiteY40" fmla="*/ 2750820 h 3084456"/>
              <a:gd name="connsiteX41" fmla="*/ 2301240 w 3639895"/>
              <a:gd name="connsiteY41" fmla="*/ 2758440 h 3084456"/>
              <a:gd name="connsiteX42" fmla="*/ 2362200 w 3639895"/>
              <a:gd name="connsiteY42" fmla="*/ 2834640 h 3084456"/>
              <a:gd name="connsiteX43" fmla="*/ 2491740 w 3639895"/>
              <a:gd name="connsiteY43" fmla="*/ 2834640 h 3084456"/>
              <a:gd name="connsiteX44" fmla="*/ 2560320 w 3639895"/>
              <a:gd name="connsiteY44" fmla="*/ 2766060 h 3084456"/>
              <a:gd name="connsiteX45" fmla="*/ 2682240 w 3639895"/>
              <a:gd name="connsiteY45" fmla="*/ 2781300 h 3084456"/>
              <a:gd name="connsiteX46" fmla="*/ 2743200 w 3639895"/>
              <a:gd name="connsiteY46" fmla="*/ 2766060 h 3084456"/>
              <a:gd name="connsiteX47" fmla="*/ 2994660 w 3639895"/>
              <a:gd name="connsiteY47" fmla="*/ 2827020 h 3084456"/>
              <a:gd name="connsiteX48" fmla="*/ 3253740 w 3639895"/>
              <a:gd name="connsiteY48" fmla="*/ 2918460 h 3084456"/>
              <a:gd name="connsiteX49" fmla="*/ 3474720 w 3639895"/>
              <a:gd name="connsiteY49" fmla="*/ 3040380 h 3084456"/>
              <a:gd name="connsiteX50" fmla="*/ 3589020 w 3639895"/>
              <a:gd name="connsiteY50" fmla="*/ 2895600 h 3084456"/>
              <a:gd name="connsiteX51" fmla="*/ 3345180 w 3639895"/>
              <a:gd name="connsiteY51" fmla="*/ 2743200 h 3084456"/>
              <a:gd name="connsiteX52" fmla="*/ 3215640 w 3639895"/>
              <a:gd name="connsiteY52" fmla="*/ 2613660 h 3084456"/>
              <a:gd name="connsiteX53" fmla="*/ 3055620 w 3639895"/>
              <a:gd name="connsiteY53" fmla="*/ 2552700 h 3084456"/>
              <a:gd name="connsiteX54" fmla="*/ 2887980 w 3639895"/>
              <a:gd name="connsiteY54" fmla="*/ 2423160 h 3084456"/>
              <a:gd name="connsiteX55" fmla="*/ 2446020 w 3639895"/>
              <a:gd name="connsiteY55" fmla="*/ 2042160 h 3084456"/>
              <a:gd name="connsiteX56" fmla="*/ 2148840 w 3639895"/>
              <a:gd name="connsiteY56" fmla="*/ 1897380 h 3084456"/>
              <a:gd name="connsiteX57" fmla="*/ 1965960 w 3639895"/>
              <a:gd name="connsiteY57" fmla="*/ 1882140 h 3084456"/>
              <a:gd name="connsiteX58" fmla="*/ 1889760 w 3639895"/>
              <a:gd name="connsiteY58" fmla="*/ 1943100 h 3084456"/>
              <a:gd name="connsiteX59" fmla="*/ 1729740 w 3639895"/>
              <a:gd name="connsiteY59" fmla="*/ 1844040 h 3084456"/>
              <a:gd name="connsiteX60" fmla="*/ 1714500 w 3639895"/>
              <a:gd name="connsiteY60" fmla="*/ 1706880 h 3084456"/>
              <a:gd name="connsiteX61" fmla="*/ 1661160 w 3639895"/>
              <a:gd name="connsiteY61" fmla="*/ 1714500 h 3084456"/>
              <a:gd name="connsiteX62" fmla="*/ 1508760 w 3639895"/>
              <a:gd name="connsiteY62" fmla="*/ 1600200 h 3084456"/>
              <a:gd name="connsiteX63" fmla="*/ 1333500 w 3639895"/>
              <a:gd name="connsiteY63" fmla="*/ 1440180 h 3084456"/>
              <a:gd name="connsiteX64" fmla="*/ 1203960 w 3639895"/>
              <a:gd name="connsiteY64" fmla="*/ 1272540 h 3084456"/>
              <a:gd name="connsiteX65" fmla="*/ 1226820 w 3639895"/>
              <a:gd name="connsiteY65" fmla="*/ 1219200 h 3084456"/>
              <a:gd name="connsiteX66" fmla="*/ 1280160 w 3639895"/>
              <a:gd name="connsiteY66" fmla="*/ 1150620 h 3084456"/>
              <a:gd name="connsiteX67" fmla="*/ 1112520 w 3639895"/>
              <a:gd name="connsiteY67" fmla="*/ 982980 h 3084456"/>
              <a:gd name="connsiteX68" fmla="*/ 1028700 w 3639895"/>
              <a:gd name="connsiteY68" fmla="*/ 838200 h 3084456"/>
              <a:gd name="connsiteX69" fmla="*/ 1021080 w 3639895"/>
              <a:gd name="connsiteY69" fmla="*/ 655320 h 3084456"/>
              <a:gd name="connsiteX70" fmla="*/ 1043940 w 3639895"/>
              <a:gd name="connsiteY70" fmla="*/ 525780 h 3084456"/>
              <a:gd name="connsiteX71" fmla="*/ 960120 w 3639895"/>
              <a:gd name="connsiteY71" fmla="*/ 388620 h 3084456"/>
              <a:gd name="connsiteX72" fmla="*/ 815340 w 3639895"/>
              <a:gd name="connsiteY72" fmla="*/ 259080 h 3084456"/>
              <a:gd name="connsiteX73" fmla="*/ 670560 w 3639895"/>
              <a:gd name="connsiteY73" fmla="*/ 281940 h 3084456"/>
              <a:gd name="connsiteX74" fmla="*/ 563880 w 3639895"/>
              <a:gd name="connsiteY74" fmla="*/ 541020 h 3084456"/>
              <a:gd name="connsiteX75" fmla="*/ 472440 w 3639895"/>
              <a:gd name="connsiteY75" fmla="*/ 662940 h 3084456"/>
              <a:gd name="connsiteX76" fmla="*/ 411480 w 3639895"/>
              <a:gd name="connsiteY76" fmla="*/ 708660 h 3084456"/>
              <a:gd name="connsiteX77" fmla="*/ 320040 w 3639895"/>
              <a:gd name="connsiteY77" fmla="*/ 594360 h 3084456"/>
              <a:gd name="connsiteX78" fmla="*/ 251460 w 3639895"/>
              <a:gd name="connsiteY78" fmla="*/ 403860 h 3084456"/>
              <a:gd name="connsiteX79" fmla="*/ 198120 w 3639895"/>
              <a:gd name="connsiteY79" fmla="*/ 236220 h 3084456"/>
              <a:gd name="connsiteX80" fmla="*/ 160020 w 3639895"/>
              <a:gd name="connsiteY80" fmla="*/ 121920 h 3084456"/>
              <a:gd name="connsiteX81" fmla="*/ 175260 w 3639895"/>
              <a:gd name="connsiteY81" fmla="*/ 45720 h 3084456"/>
              <a:gd name="connsiteX82" fmla="*/ 137160 w 3639895"/>
              <a:gd name="connsiteY82" fmla="*/ 0 h 3084456"/>
              <a:gd name="connsiteX83" fmla="*/ 0 w 3639895"/>
              <a:gd name="connsiteY83" fmla="*/ 7620 h 30844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</a:cxnLst>
            <a:rect l="l" t="t" r="r" b="b"/>
            <a:pathLst>
              <a:path w="3639895" h="3084456">
                <a:moveTo>
                  <a:pt x="0" y="7620"/>
                </a:moveTo>
                <a:lnTo>
                  <a:pt x="22860" y="464820"/>
                </a:lnTo>
                <a:cubicBezTo>
                  <a:pt x="46424" y="582642"/>
                  <a:pt x="18246" y="551646"/>
                  <a:pt x="53340" y="586740"/>
                </a:cubicBezTo>
                <a:lnTo>
                  <a:pt x="243840" y="800100"/>
                </a:lnTo>
                <a:lnTo>
                  <a:pt x="579120" y="1158240"/>
                </a:lnTo>
                <a:lnTo>
                  <a:pt x="906780" y="1470660"/>
                </a:lnTo>
                <a:cubicBezTo>
                  <a:pt x="993102" y="1559597"/>
                  <a:pt x="1078221" y="1649721"/>
                  <a:pt x="1165860" y="1737360"/>
                </a:cubicBezTo>
                <a:lnTo>
                  <a:pt x="1272540" y="1859280"/>
                </a:lnTo>
                <a:cubicBezTo>
                  <a:pt x="1487967" y="2013156"/>
                  <a:pt x="1398500" y="2011680"/>
                  <a:pt x="1493520" y="2011680"/>
                </a:cubicBezTo>
                <a:cubicBezTo>
                  <a:pt x="1657096" y="2035048"/>
                  <a:pt x="1615440" y="1996440"/>
                  <a:pt x="1661160" y="2042160"/>
                </a:cubicBezTo>
                <a:lnTo>
                  <a:pt x="1760220" y="2110740"/>
                </a:lnTo>
                <a:cubicBezTo>
                  <a:pt x="1768555" y="2194089"/>
                  <a:pt x="1785890" y="2168890"/>
                  <a:pt x="1752600" y="2202180"/>
                </a:cubicBezTo>
                <a:lnTo>
                  <a:pt x="1706880" y="2232660"/>
                </a:lnTo>
                <a:cubicBezTo>
                  <a:pt x="1549040" y="2185308"/>
                  <a:pt x="1601918" y="2210659"/>
                  <a:pt x="1539240" y="2179320"/>
                </a:cubicBezTo>
                <a:cubicBezTo>
                  <a:pt x="1440780" y="2144156"/>
                  <a:pt x="1459893" y="2118816"/>
                  <a:pt x="1409700" y="2156460"/>
                </a:cubicBezTo>
                <a:cubicBezTo>
                  <a:pt x="1406826" y="2158615"/>
                  <a:pt x="1404620" y="2161540"/>
                  <a:pt x="1402080" y="2164080"/>
                </a:cubicBezTo>
                <a:cubicBezTo>
                  <a:pt x="1293065" y="2210801"/>
                  <a:pt x="1295400" y="2171112"/>
                  <a:pt x="1295400" y="2217420"/>
                </a:cubicBezTo>
                <a:lnTo>
                  <a:pt x="1287780" y="2392680"/>
                </a:lnTo>
                <a:cubicBezTo>
                  <a:pt x="1313180" y="2407920"/>
                  <a:pt x="1337486" y="2425153"/>
                  <a:pt x="1363980" y="2438400"/>
                </a:cubicBezTo>
                <a:cubicBezTo>
                  <a:pt x="1378348" y="2445584"/>
                  <a:pt x="1409700" y="2453640"/>
                  <a:pt x="1409700" y="2453640"/>
                </a:cubicBezTo>
                <a:cubicBezTo>
                  <a:pt x="1500872" y="2478505"/>
                  <a:pt x="1464560" y="2476500"/>
                  <a:pt x="1516380" y="2476500"/>
                </a:cubicBezTo>
                <a:cubicBezTo>
                  <a:pt x="1643618" y="2524214"/>
                  <a:pt x="1599479" y="2502809"/>
                  <a:pt x="1653540" y="2529840"/>
                </a:cubicBezTo>
                <a:lnTo>
                  <a:pt x="1851660" y="2575560"/>
                </a:lnTo>
                <a:cubicBezTo>
                  <a:pt x="1879600" y="2560320"/>
                  <a:pt x="1906640" y="2543299"/>
                  <a:pt x="1935480" y="2529840"/>
                </a:cubicBezTo>
                <a:cubicBezTo>
                  <a:pt x="1944970" y="2525411"/>
                  <a:pt x="1965960" y="2522220"/>
                  <a:pt x="1965960" y="2522220"/>
                </a:cubicBezTo>
                <a:lnTo>
                  <a:pt x="1996440" y="2522220"/>
                </a:lnTo>
                <a:cubicBezTo>
                  <a:pt x="2012570" y="2659328"/>
                  <a:pt x="2011680" y="2608282"/>
                  <a:pt x="2011680" y="2674620"/>
                </a:cubicBezTo>
                <a:cubicBezTo>
                  <a:pt x="2029411" y="2763273"/>
                  <a:pt x="2026920" y="2724917"/>
                  <a:pt x="2026920" y="2788920"/>
                </a:cubicBezTo>
                <a:cubicBezTo>
                  <a:pt x="1964674" y="2782004"/>
                  <a:pt x="1971332" y="2767859"/>
                  <a:pt x="1935480" y="2796540"/>
                </a:cubicBezTo>
                <a:cubicBezTo>
                  <a:pt x="1929870" y="2801028"/>
                  <a:pt x="1925320" y="2806700"/>
                  <a:pt x="1920240" y="2811780"/>
                </a:cubicBezTo>
                <a:lnTo>
                  <a:pt x="1828800" y="2880360"/>
                </a:lnTo>
                <a:cubicBezTo>
                  <a:pt x="1841500" y="2931160"/>
                  <a:pt x="1849005" y="2983549"/>
                  <a:pt x="1866900" y="3032760"/>
                </a:cubicBezTo>
                <a:cubicBezTo>
                  <a:pt x="1870030" y="3041367"/>
                  <a:pt x="1889760" y="3048000"/>
                  <a:pt x="1889760" y="3048000"/>
                </a:cubicBezTo>
                <a:cubicBezTo>
                  <a:pt x="2008241" y="3084456"/>
                  <a:pt x="1954272" y="3078480"/>
                  <a:pt x="2049780" y="3078480"/>
                </a:cubicBezTo>
                <a:cubicBezTo>
                  <a:pt x="2146282" y="3070438"/>
                  <a:pt x="2110634" y="3070860"/>
                  <a:pt x="2156460" y="3070860"/>
                </a:cubicBezTo>
                <a:cubicBezTo>
                  <a:pt x="2211080" y="2977226"/>
                  <a:pt x="2209800" y="3014707"/>
                  <a:pt x="2209800" y="2971800"/>
                </a:cubicBezTo>
                <a:cubicBezTo>
                  <a:pt x="2201999" y="2862586"/>
                  <a:pt x="2202180" y="2900771"/>
                  <a:pt x="2202180" y="2857500"/>
                </a:cubicBezTo>
                <a:lnTo>
                  <a:pt x="2125980" y="2781300"/>
                </a:lnTo>
                <a:cubicBezTo>
                  <a:pt x="2153920" y="2783840"/>
                  <a:pt x="2181745" y="2788920"/>
                  <a:pt x="2209800" y="2788920"/>
                </a:cubicBezTo>
                <a:cubicBezTo>
                  <a:pt x="2217832" y="2788920"/>
                  <a:pt x="2232660" y="2781300"/>
                  <a:pt x="2232660" y="2781300"/>
                </a:cubicBezTo>
                <a:cubicBezTo>
                  <a:pt x="2247900" y="2771140"/>
                  <a:pt x="2261004" y="2756612"/>
                  <a:pt x="2278380" y="2750820"/>
                </a:cubicBezTo>
                <a:lnTo>
                  <a:pt x="2301240" y="2758440"/>
                </a:lnTo>
                <a:lnTo>
                  <a:pt x="2362200" y="2834640"/>
                </a:lnTo>
                <a:lnTo>
                  <a:pt x="2491740" y="2834640"/>
                </a:lnTo>
                <a:lnTo>
                  <a:pt x="2560320" y="2766060"/>
                </a:lnTo>
                <a:lnTo>
                  <a:pt x="2682240" y="2781300"/>
                </a:lnTo>
                <a:lnTo>
                  <a:pt x="2743200" y="2766060"/>
                </a:lnTo>
                <a:cubicBezTo>
                  <a:pt x="2989504" y="2827636"/>
                  <a:pt x="2903258" y="2827020"/>
                  <a:pt x="2994660" y="2827020"/>
                </a:cubicBezTo>
                <a:lnTo>
                  <a:pt x="3253740" y="2918460"/>
                </a:lnTo>
                <a:lnTo>
                  <a:pt x="3474720" y="3040380"/>
                </a:lnTo>
                <a:cubicBezTo>
                  <a:pt x="3599026" y="2900535"/>
                  <a:pt x="3639895" y="2946475"/>
                  <a:pt x="3589020" y="2895600"/>
                </a:cubicBezTo>
                <a:lnTo>
                  <a:pt x="3345180" y="2743200"/>
                </a:lnTo>
                <a:lnTo>
                  <a:pt x="3215640" y="2613660"/>
                </a:lnTo>
                <a:lnTo>
                  <a:pt x="3055620" y="2552700"/>
                </a:lnTo>
                <a:lnTo>
                  <a:pt x="2887980" y="2423160"/>
                </a:lnTo>
                <a:lnTo>
                  <a:pt x="2446020" y="2042160"/>
                </a:lnTo>
                <a:lnTo>
                  <a:pt x="2148840" y="1897380"/>
                </a:lnTo>
                <a:lnTo>
                  <a:pt x="1965960" y="1882140"/>
                </a:lnTo>
                <a:lnTo>
                  <a:pt x="1889760" y="1943100"/>
                </a:lnTo>
                <a:lnTo>
                  <a:pt x="1729740" y="1844040"/>
                </a:lnTo>
                <a:cubicBezTo>
                  <a:pt x="1714203" y="1711977"/>
                  <a:pt x="1714500" y="1757978"/>
                  <a:pt x="1714500" y="1706880"/>
                </a:cubicBezTo>
                <a:lnTo>
                  <a:pt x="1661160" y="1714500"/>
                </a:lnTo>
                <a:lnTo>
                  <a:pt x="1508760" y="1600200"/>
                </a:lnTo>
                <a:cubicBezTo>
                  <a:pt x="1351105" y="1434662"/>
                  <a:pt x="1430020" y="1440180"/>
                  <a:pt x="1333500" y="1440180"/>
                </a:cubicBezTo>
                <a:cubicBezTo>
                  <a:pt x="1200670" y="1283909"/>
                  <a:pt x="1203960" y="1354452"/>
                  <a:pt x="1203960" y="1272540"/>
                </a:cubicBezTo>
                <a:cubicBezTo>
                  <a:pt x="1219898" y="1216758"/>
                  <a:pt x="1200709" y="1219200"/>
                  <a:pt x="1226820" y="1219200"/>
                </a:cubicBezTo>
                <a:lnTo>
                  <a:pt x="1280160" y="1150620"/>
                </a:lnTo>
                <a:cubicBezTo>
                  <a:pt x="1118386" y="981143"/>
                  <a:pt x="1197391" y="982980"/>
                  <a:pt x="1112520" y="982980"/>
                </a:cubicBezTo>
                <a:lnTo>
                  <a:pt x="1028700" y="838200"/>
                </a:lnTo>
                <a:cubicBezTo>
                  <a:pt x="1026050" y="777245"/>
                  <a:pt x="1021080" y="716333"/>
                  <a:pt x="1021080" y="655320"/>
                </a:cubicBezTo>
                <a:cubicBezTo>
                  <a:pt x="1044936" y="536039"/>
                  <a:pt x="1043940" y="579875"/>
                  <a:pt x="1043940" y="525780"/>
                </a:cubicBezTo>
                <a:lnTo>
                  <a:pt x="960120" y="388620"/>
                </a:lnTo>
                <a:lnTo>
                  <a:pt x="815340" y="259080"/>
                </a:lnTo>
                <a:cubicBezTo>
                  <a:pt x="660414" y="250926"/>
                  <a:pt x="670560" y="203133"/>
                  <a:pt x="670560" y="281940"/>
                </a:cubicBezTo>
                <a:lnTo>
                  <a:pt x="563880" y="541020"/>
                </a:lnTo>
                <a:cubicBezTo>
                  <a:pt x="483504" y="653546"/>
                  <a:pt x="518580" y="616800"/>
                  <a:pt x="472440" y="662940"/>
                </a:cubicBezTo>
                <a:lnTo>
                  <a:pt x="411480" y="708660"/>
                </a:lnTo>
                <a:cubicBezTo>
                  <a:pt x="318387" y="600051"/>
                  <a:pt x="320040" y="648815"/>
                  <a:pt x="320040" y="594360"/>
                </a:cubicBezTo>
                <a:lnTo>
                  <a:pt x="251460" y="403860"/>
                </a:lnTo>
                <a:cubicBezTo>
                  <a:pt x="196442" y="246665"/>
                  <a:pt x="198120" y="305282"/>
                  <a:pt x="198120" y="236220"/>
                </a:cubicBezTo>
                <a:lnTo>
                  <a:pt x="160020" y="121920"/>
                </a:lnTo>
                <a:lnTo>
                  <a:pt x="175260" y="45720"/>
                </a:lnTo>
                <a:lnTo>
                  <a:pt x="137160" y="0"/>
                </a:lnTo>
                <a:lnTo>
                  <a:pt x="0" y="7620"/>
                </a:lnTo>
                <a:close/>
              </a:path>
            </a:pathLst>
          </a:custGeom>
          <a:solidFill>
            <a:schemeClr val="accent1">
              <a:alpha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11" name="Freeform 10"/>
          <p:cNvSpPr/>
          <p:nvPr/>
        </p:nvSpPr>
        <p:spPr>
          <a:xfrm>
            <a:off x="4206507" y="1109893"/>
            <a:ext cx="4572644" cy="3997841"/>
          </a:xfrm>
          <a:custGeom>
            <a:avLst/>
            <a:gdLst>
              <a:gd name="connsiteX0" fmla="*/ 468477 w 4572644"/>
              <a:gd name="connsiteY0" fmla="*/ 0 h 3997841"/>
              <a:gd name="connsiteX1" fmla="*/ 319621 w 4572644"/>
              <a:gd name="connsiteY1" fmla="*/ 85060 h 3997841"/>
              <a:gd name="connsiteX2" fmla="*/ 138868 w 4572644"/>
              <a:gd name="connsiteY2" fmla="*/ 202018 h 3997841"/>
              <a:gd name="connsiteX3" fmla="*/ 43175 w 4572644"/>
              <a:gd name="connsiteY3" fmla="*/ 297711 h 3997841"/>
              <a:gd name="connsiteX4" fmla="*/ 75072 w 4572644"/>
              <a:gd name="connsiteY4" fmla="*/ 542260 h 3997841"/>
              <a:gd name="connsiteX5" fmla="*/ 96337 w 4572644"/>
              <a:gd name="connsiteY5" fmla="*/ 691116 h 3997841"/>
              <a:gd name="connsiteX6" fmla="*/ 11277 w 4572644"/>
              <a:gd name="connsiteY6" fmla="*/ 903767 h 3997841"/>
              <a:gd name="connsiteX7" fmla="*/ 644 w 4572644"/>
              <a:gd name="connsiteY7" fmla="*/ 1180213 h 3997841"/>
              <a:gd name="connsiteX8" fmla="*/ 85705 w 4572644"/>
              <a:gd name="connsiteY8" fmla="*/ 1329069 h 3997841"/>
              <a:gd name="connsiteX9" fmla="*/ 117602 w 4572644"/>
              <a:gd name="connsiteY9" fmla="*/ 1360967 h 3997841"/>
              <a:gd name="connsiteX10" fmla="*/ 149500 w 4572644"/>
              <a:gd name="connsiteY10" fmla="*/ 1382232 h 3997841"/>
              <a:gd name="connsiteX11" fmla="*/ 351519 w 4572644"/>
              <a:gd name="connsiteY11" fmla="*/ 1435395 h 3997841"/>
              <a:gd name="connsiteX12" fmla="*/ 511007 w 4572644"/>
              <a:gd name="connsiteY12" fmla="*/ 1552353 h 3997841"/>
              <a:gd name="connsiteX13" fmla="*/ 617333 w 4572644"/>
              <a:gd name="connsiteY13" fmla="*/ 1637413 h 3997841"/>
              <a:gd name="connsiteX14" fmla="*/ 638598 w 4572644"/>
              <a:gd name="connsiteY14" fmla="*/ 1658679 h 3997841"/>
              <a:gd name="connsiteX15" fmla="*/ 659863 w 4572644"/>
              <a:gd name="connsiteY15" fmla="*/ 1679944 h 3997841"/>
              <a:gd name="connsiteX16" fmla="*/ 787454 w 4572644"/>
              <a:gd name="connsiteY16" fmla="*/ 1765004 h 3997841"/>
              <a:gd name="connsiteX17" fmla="*/ 861882 w 4572644"/>
              <a:gd name="connsiteY17" fmla="*/ 1935125 h 3997841"/>
              <a:gd name="connsiteX18" fmla="*/ 957575 w 4572644"/>
              <a:gd name="connsiteY18" fmla="*/ 2222204 h 3997841"/>
              <a:gd name="connsiteX19" fmla="*/ 1000105 w 4572644"/>
              <a:gd name="connsiteY19" fmla="*/ 2402958 h 3997841"/>
              <a:gd name="connsiteX20" fmla="*/ 1000105 w 4572644"/>
              <a:gd name="connsiteY20" fmla="*/ 2498651 h 3997841"/>
              <a:gd name="connsiteX21" fmla="*/ 1159593 w 4572644"/>
              <a:gd name="connsiteY21" fmla="*/ 2775097 h 3997841"/>
              <a:gd name="connsiteX22" fmla="*/ 1244654 w 4572644"/>
              <a:gd name="connsiteY22" fmla="*/ 2764465 h 3997841"/>
              <a:gd name="connsiteX23" fmla="*/ 1329714 w 4572644"/>
              <a:gd name="connsiteY23" fmla="*/ 2902688 h 3997841"/>
              <a:gd name="connsiteX24" fmla="*/ 1521100 w 4572644"/>
              <a:gd name="connsiteY24" fmla="*/ 3062176 h 3997841"/>
              <a:gd name="connsiteX25" fmla="*/ 1648691 w 4572644"/>
              <a:gd name="connsiteY25" fmla="*/ 3104706 h 3997841"/>
              <a:gd name="connsiteX26" fmla="*/ 1882607 w 4572644"/>
              <a:gd name="connsiteY26" fmla="*/ 3030279 h 3997841"/>
              <a:gd name="connsiteX27" fmla="*/ 2010198 w 4572644"/>
              <a:gd name="connsiteY27" fmla="*/ 3019646 h 3997841"/>
              <a:gd name="connsiteX28" fmla="*/ 2105891 w 4572644"/>
              <a:gd name="connsiteY28" fmla="*/ 2945218 h 3997841"/>
              <a:gd name="connsiteX29" fmla="*/ 2244114 w 4572644"/>
              <a:gd name="connsiteY29" fmla="*/ 2998381 h 3997841"/>
              <a:gd name="connsiteX30" fmla="*/ 2254747 w 4572644"/>
              <a:gd name="connsiteY30" fmla="*/ 3136604 h 3997841"/>
              <a:gd name="connsiteX31" fmla="*/ 2371705 w 4572644"/>
              <a:gd name="connsiteY31" fmla="*/ 3168502 h 3997841"/>
              <a:gd name="connsiteX32" fmla="*/ 2531193 w 4572644"/>
              <a:gd name="connsiteY32" fmla="*/ 3253562 h 3997841"/>
              <a:gd name="connsiteX33" fmla="*/ 2616254 w 4572644"/>
              <a:gd name="connsiteY33" fmla="*/ 3774558 h 3997841"/>
              <a:gd name="connsiteX34" fmla="*/ 3052189 w 4572644"/>
              <a:gd name="connsiteY34" fmla="*/ 3944679 h 3997841"/>
              <a:gd name="connsiteX35" fmla="*/ 3243575 w 4572644"/>
              <a:gd name="connsiteY35" fmla="*/ 3987209 h 3997841"/>
              <a:gd name="connsiteX36" fmla="*/ 4530114 w 4572644"/>
              <a:gd name="connsiteY36" fmla="*/ 3997841 h 3997841"/>
              <a:gd name="connsiteX37" fmla="*/ 4487584 w 4572644"/>
              <a:gd name="connsiteY37" fmla="*/ 3912781 h 3997841"/>
              <a:gd name="connsiteX38" fmla="*/ 4508849 w 4572644"/>
              <a:gd name="connsiteY38" fmla="*/ 3710762 h 3997841"/>
              <a:gd name="connsiteX39" fmla="*/ 4572644 w 4572644"/>
              <a:gd name="connsiteY39" fmla="*/ 3561906 h 3997841"/>
              <a:gd name="connsiteX40" fmla="*/ 4423789 w 4572644"/>
              <a:gd name="connsiteY40" fmla="*/ 3508744 h 3997841"/>
              <a:gd name="connsiteX41" fmla="*/ 4274933 w 4572644"/>
              <a:gd name="connsiteY41" fmla="*/ 3402418 h 3997841"/>
              <a:gd name="connsiteX42" fmla="*/ 4147342 w 4572644"/>
              <a:gd name="connsiteY42" fmla="*/ 3232297 h 3997841"/>
              <a:gd name="connsiteX43" fmla="*/ 3977221 w 4572644"/>
              <a:gd name="connsiteY43" fmla="*/ 3115339 h 3997841"/>
              <a:gd name="connsiteX44" fmla="*/ 3892161 w 4572644"/>
              <a:gd name="connsiteY44" fmla="*/ 3030279 h 3997841"/>
              <a:gd name="connsiteX45" fmla="*/ 3700775 w 4572644"/>
              <a:gd name="connsiteY45" fmla="*/ 2966483 h 3997841"/>
              <a:gd name="connsiteX46" fmla="*/ 3456226 w 4572644"/>
              <a:gd name="connsiteY46" fmla="*/ 2860158 h 3997841"/>
              <a:gd name="connsiteX47" fmla="*/ 3211677 w 4572644"/>
              <a:gd name="connsiteY47" fmla="*/ 2796362 h 3997841"/>
              <a:gd name="connsiteX48" fmla="*/ 3073454 w 4572644"/>
              <a:gd name="connsiteY48" fmla="*/ 2796362 h 3997841"/>
              <a:gd name="connsiteX49" fmla="*/ 2945863 w 4572644"/>
              <a:gd name="connsiteY49" fmla="*/ 2817627 h 3997841"/>
              <a:gd name="connsiteX50" fmla="*/ 2850170 w 4572644"/>
              <a:gd name="connsiteY50" fmla="*/ 2838893 h 3997841"/>
              <a:gd name="connsiteX51" fmla="*/ 2701314 w 4572644"/>
              <a:gd name="connsiteY51" fmla="*/ 2796362 h 3997841"/>
              <a:gd name="connsiteX52" fmla="*/ 2594989 w 4572644"/>
              <a:gd name="connsiteY52" fmla="*/ 2817627 h 3997841"/>
              <a:gd name="connsiteX53" fmla="*/ 2658784 w 4572644"/>
              <a:gd name="connsiteY53" fmla="*/ 2955851 h 3997841"/>
              <a:gd name="connsiteX54" fmla="*/ 2616254 w 4572644"/>
              <a:gd name="connsiteY54" fmla="*/ 3083441 h 3997841"/>
              <a:gd name="connsiteX55" fmla="*/ 2499296 w 4572644"/>
              <a:gd name="connsiteY55" fmla="*/ 3147237 h 3997841"/>
              <a:gd name="connsiteX56" fmla="*/ 2339807 w 4572644"/>
              <a:gd name="connsiteY56" fmla="*/ 3083441 h 3997841"/>
              <a:gd name="connsiteX57" fmla="*/ 2307909 w 4572644"/>
              <a:gd name="connsiteY57" fmla="*/ 2977116 h 3997841"/>
              <a:gd name="connsiteX58" fmla="*/ 2286644 w 4572644"/>
              <a:gd name="connsiteY58" fmla="*/ 2892055 h 3997841"/>
              <a:gd name="connsiteX59" fmla="*/ 2361072 w 4572644"/>
              <a:gd name="connsiteY59" fmla="*/ 2785730 h 3997841"/>
              <a:gd name="connsiteX60" fmla="*/ 2488663 w 4572644"/>
              <a:gd name="connsiteY60" fmla="*/ 2806995 h 3997841"/>
              <a:gd name="connsiteX61" fmla="*/ 2435500 w 4572644"/>
              <a:gd name="connsiteY61" fmla="*/ 2573079 h 3997841"/>
              <a:gd name="connsiteX62" fmla="*/ 2403602 w 4572644"/>
              <a:gd name="connsiteY62" fmla="*/ 2530548 h 3997841"/>
              <a:gd name="connsiteX63" fmla="*/ 2307909 w 4572644"/>
              <a:gd name="connsiteY63" fmla="*/ 2626241 h 3997841"/>
              <a:gd name="connsiteX64" fmla="*/ 2116523 w 4572644"/>
              <a:gd name="connsiteY64" fmla="*/ 2573079 h 3997841"/>
              <a:gd name="connsiteX65" fmla="*/ 1882607 w 4572644"/>
              <a:gd name="connsiteY65" fmla="*/ 2498651 h 3997841"/>
              <a:gd name="connsiteX66" fmla="*/ 1733751 w 4572644"/>
              <a:gd name="connsiteY66" fmla="*/ 2402958 h 3997841"/>
              <a:gd name="connsiteX67" fmla="*/ 1723119 w 4572644"/>
              <a:gd name="connsiteY67" fmla="*/ 2254102 h 3997841"/>
              <a:gd name="connsiteX68" fmla="*/ 1797547 w 4572644"/>
              <a:gd name="connsiteY68" fmla="*/ 2147776 h 3997841"/>
              <a:gd name="connsiteX69" fmla="*/ 1925137 w 4572644"/>
              <a:gd name="connsiteY69" fmla="*/ 2190306 h 3997841"/>
              <a:gd name="connsiteX70" fmla="*/ 2180319 w 4572644"/>
              <a:gd name="connsiteY70" fmla="*/ 2275367 h 3997841"/>
              <a:gd name="connsiteX71" fmla="*/ 2212216 w 4572644"/>
              <a:gd name="connsiteY71" fmla="*/ 2190306 h 3997841"/>
              <a:gd name="connsiteX72" fmla="*/ 2159054 w 4572644"/>
              <a:gd name="connsiteY72" fmla="*/ 2105246 h 3997841"/>
              <a:gd name="connsiteX73" fmla="*/ 2042096 w 4572644"/>
              <a:gd name="connsiteY73" fmla="*/ 2020186 h 3997841"/>
              <a:gd name="connsiteX74" fmla="*/ 1818812 w 4572644"/>
              <a:gd name="connsiteY74" fmla="*/ 2009553 h 3997841"/>
              <a:gd name="connsiteX75" fmla="*/ 1584896 w 4572644"/>
              <a:gd name="connsiteY75" fmla="*/ 1754372 h 3997841"/>
              <a:gd name="connsiteX76" fmla="*/ 851249 w 4572644"/>
              <a:gd name="connsiteY76" fmla="*/ 1041990 h 3997841"/>
              <a:gd name="connsiteX77" fmla="*/ 479109 w 4572644"/>
              <a:gd name="connsiteY77" fmla="*/ 563525 h 3997841"/>
              <a:gd name="connsiteX78" fmla="*/ 479109 w 4572644"/>
              <a:gd name="connsiteY78" fmla="*/ 404037 h 3997841"/>
              <a:gd name="connsiteX79" fmla="*/ 436579 w 4572644"/>
              <a:gd name="connsiteY79" fmla="*/ 138223 h 3997841"/>
              <a:gd name="connsiteX80" fmla="*/ 468477 w 4572644"/>
              <a:gd name="connsiteY80" fmla="*/ 0 h 39978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</a:cxnLst>
            <a:rect l="l" t="t" r="r" b="b"/>
            <a:pathLst>
              <a:path w="4572644" h="3997841">
                <a:moveTo>
                  <a:pt x="468477" y="0"/>
                </a:moveTo>
                <a:cubicBezTo>
                  <a:pt x="334040" y="78420"/>
                  <a:pt x="384925" y="52407"/>
                  <a:pt x="319621" y="85060"/>
                </a:cubicBezTo>
                <a:cubicBezTo>
                  <a:pt x="146580" y="204026"/>
                  <a:pt x="218316" y="202018"/>
                  <a:pt x="138868" y="202018"/>
                </a:cubicBezTo>
                <a:lnTo>
                  <a:pt x="43175" y="297711"/>
                </a:lnTo>
                <a:cubicBezTo>
                  <a:pt x="76649" y="520877"/>
                  <a:pt x="75072" y="438685"/>
                  <a:pt x="75072" y="542260"/>
                </a:cubicBezTo>
                <a:lnTo>
                  <a:pt x="96337" y="691116"/>
                </a:lnTo>
                <a:cubicBezTo>
                  <a:pt x="9902" y="896401"/>
                  <a:pt x="11277" y="820069"/>
                  <a:pt x="11277" y="903767"/>
                </a:cubicBezTo>
                <a:cubicBezTo>
                  <a:pt x="0" y="1151845"/>
                  <a:pt x="644" y="1059630"/>
                  <a:pt x="644" y="1180213"/>
                </a:cubicBezTo>
                <a:cubicBezTo>
                  <a:pt x="28998" y="1229832"/>
                  <a:pt x="54659" y="1281089"/>
                  <a:pt x="85705" y="1329069"/>
                </a:cubicBezTo>
                <a:cubicBezTo>
                  <a:pt x="93874" y="1341693"/>
                  <a:pt x="106051" y="1351341"/>
                  <a:pt x="117602" y="1360967"/>
                </a:cubicBezTo>
                <a:cubicBezTo>
                  <a:pt x="127419" y="1369148"/>
                  <a:pt x="149500" y="1382232"/>
                  <a:pt x="149500" y="1382232"/>
                </a:cubicBezTo>
                <a:lnTo>
                  <a:pt x="351519" y="1435395"/>
                </a:lnTo>
                <a:lnTo>
                  <a:pt x="511007" y="1552353"/>
                </a:lnTo>
                <a:cubicBezTo>
                  <a:pt x="546449" y="1580706"/>
                  <a:pt x="582465" y="1608356"/>
                  <a:pt x="617333" y="1637413"/>
                </a:cubicBezTo>
                <a:cubicBezTo>
                  <a:pt x="625034" y="1643831"/>
                  <a:pt x="631510" y="1651590"/>
                  <a:pt x="638598" y="1658679"/>
                </a:cubicBezTo>
                <a:lnTo>
                  <a:pt x="659863" y="1679944"/>
                </a:lnTo>
                <a:cubicBezTo>
                  <a:pt x="790515" y="1756158"/>
                  <a:pt x="787454" y="1705134"/>
                  <a:pt x="787454" y="1765004"/>
                </a:cubicBezTo>
                <a:lnTo>
                  <a:pt x="861882" y="1935125"/>
                </a:lnTo>
                <a:cubicBezTo>
                  <a:pt x="958734" y="2214921"/>
                  <a:pt x="957575" y="2114058"/>
                  <a:pt x="957575" y="2222204"/>
                </a:cubicBezTo>
                <a:lnTo>
                  <a:pt x="1000105" y="2402958"/>
                </a:lnTo>
                <a:lnTo>
                  <a:pt x="1000105" y="2498651"/>
                </a:lnTo>
                <a:lnTo>
                  <a:pt x="1159593" y="2775097"/>
                </a:lnTo>
                <a:lnTo>
                  <a:pt x="1244654" y="2764465"/>
                </a:lnTo>
                <a:cubicBezTo>
                  <a:pt x="1333883" y="2887156"/>
                  <a:pt x="1329714" y="2833217"/>
                  <a:pt x="1329714" y="2902688"/>
                </a:cubicBezTo>
                <a:cubicBezTo>
                  <a:pt x="1507615" y="3047232"/>
                  <a:pt x="1448170" y="2989246"/>
                  <a:pt x="1521100" y="3062176"/>
                </a:cubicBezTo>
                <a:cubicBezTo>
                  <a:pt x="1634007" y="3107339"/>
                  <a:pt x="1589254" y="3104706"/>
                  <a:pt x="1648691" y="3104706"/>
                </a:cubicBezTo>
                <a:cubicBezTo>
                  <a:pt x="1868933" y="3038634"/>
                  <a:pt x="1795150" y="3074006"/>
                  <a:pt x="1882607" y="3030279"/>
                </a:cubicBezTo>
                <a:lnTo>
                  <a:pt x="2010198" y="3019646"/>
                </a:lnTo>
                <a:lnTo>
                  <a:pt x="2105891" y="2945218"/>
                </a:lnTo>
                <a:cubicBezTo>
                  <a:pt x="2251021" y="2978710"/>
                  <a:pt x="2244114" y="2929831"/>
                  <a:pt x="2244114" y="2998381"/>
                </a:cubicBezTo>
                <a:lnTo>
                  <a:pt x="2254747" y="3136604"/>
                </a:lnTo>
                <a:cubicBezTo>
                  <a:pt x="2365987" y="3158852"/>
                  <a:pt x="2335515" y="3132312"/>
                  <a:pt x="2371705" y="3168502"/>
                </a:cubicBezTo>
                <a:cubicBezTo>
                  <a:pt x="2537774" y="3234930"/>
                  <a:pt x="2531193" y="3175039"/>
                  <a:pt x="2531193" y="3253562"/>
                </a:cubicBezTo>
                <a:lnTo>
                  <a:pt x="2616254" y="3774558"/>
                </a:lnTo>
                <a:lnTo>
                  <a:pt x="3052189" y="3944679"/>
                </a:lnTo>
                <a:lnTo>
                  <a:pt x="3243575" y="3987209"/>
                </a:lnTo>
                <a:lnTo>
                  <a:pt x="4530114" y="3997841"/>
                </a:lnTo>
                <a:cubicBezTo>
                  <a:pt x="4483652" y="3928148"/>
                  <a:pt x="4487584" y="3959603"/>
                  <a:pt x="4487584" y="3912781"/>
                </a:cubicBezTo>
                <a:cubicBezTo>
                  <a:pt x="4509240" y="3717872"/>
                  <a:pt x="4508849" y="3785583"/>
                  <a:pt x="4508849" y="3710762"/>
                </a:cubicBezTo>
                <a:lnTo>
                  <a:pt x="4572644" y="3561906"/>
                </a:lnTo>
                <a:lnTo>
                  <a:pt x="4423789" y="3508744"/>
                </a:lnTo>
                <a:lnTo>
                  <a:pt x="4274933" y="3402418"/>
                </a:lnTo>
                <a:lnTo>
                  <a:pt x="4147342" y="3232297"/>
                </a:lnTo>
                <a:lnTo>
                  <a:pt x="3977221" y="3115339"/>
                </a:lnTo>
                <a:lnTo>
                  <a:pt x="3892161" y="3030279"/>
                </a:lnTo>
                <a:lnTo>
                  <a:pt x="3700775" y="2966483"/>
                </a:lnTo>
                <a:lnTo>
                  <a:pt x="3456226" y="2860158"/>
                </a:lnTo>
                <a:lnTo>
                  <a:pt x="3211677" y="2796362"/>
                </a:lnTo>
                <a:lnTo>
                  <a:pt x="3073454" y="2796362"/>
                </a:lnTo>
                <a:lnTo>
                  <a:pt x="2945863" y="2817627"/>
                </a:lnTo>
                <a:lnTo>
                  <a:pt x="2850170" y="2838893"/>
                </a:lnTo>
                <a:cubicBezTo>
                  <a:pt x="2687258" y="2795449"/>
                  <a:pt x="2635661" y="2796362"/>
                  <a:pt x="2701314" y="2796362"/>
                </a:cubicBezTo>
                <a:lnTo>
                  <a:pt x="2594989" y="2817627"/>
                </a:lnTo>
                <a:lnTo>
                  <a:pt x="2658784" y="2955851"/>
                </a:lnTo>
                <a:lnTo>
                  <a:pt x="2616254" y="3083441"/>
                </a:lnTo>
                <a:lnTo>
                  <a:pt x="2499296" y="3147237"/>
                </a:lnTo>
                <a:lnTo>
                  <a:pt x="2339807" y="3083441"/>
                </a:lnTo>
                <a:lnTo>
                  <a:pt x="2307909" y="2977116"/>
                </a:lnTo>
                <a:lnTo>
                  <a:pt x="2286644" y="2892055"/>
                </a:lnTo>
                <a:lnTo>
                  <a:pt x="2361072" y="2785730"/>
                </a:lnTo>
                <a:lnTo>
                  <a:pt x="2488663" y="2806995"/>
                </a:lnTo>
                <a:lnTo>
                  <a:pt x="2435500" y="2573079"/>
                </a:lnTo>
                <a:lnTo>
                  <a:pt x="2403602" y="2530548"/>
                </a:lnTo>
                <a:lnTo>
                  <a:pt x="2307909" y="2626241"/>
                </a:lnTo>
                <a:lnTo>
                  <a:pt x="2116523" y="2573079"/>
                </a:lnTo>
                <a:lnTo>
                  <a:pt x="1882607" y="2498651"/>
                </a:lnTo>
                <a:cubicBezTo>
                  <a:pt x="1741470" y="2400941"/>
                  <a:pt x="1800422" y="2402958"/>
                  <a:pt x="1733751" y="2402958"/>
                </a:cubicBezTo>
                <a:cubicBezTo>
                  <a:pt x="1711724" y="2259780"/>
                  <a:pt x="1679521" y="2297695"/>
                  <a:pt x="1723119" y="2254102"/>
                </a:cubicBezTo>
                <a:lnTo>
                  <a:pt x="1797547" y="2147776"/>
                </a:lnTo>
                <a:lnTo>
                  <a:pt x="1925137" y="2190306"/>
                </a:lnTo>
                <a:lnTo>
                  <a:pt x="2180319" y="2275367"/>
                </a:lnTo>
                <a:lnTo>
                  <a:pt x="2212216" y="2190306"/>
                </a:lnTo>
                <a:cubicBezTo>
                  <a:pt x="2168101" y="2102076"/>
                  <a:pt x="2201386" y="2105246"/>
                  <a:pt x="2159054" y="2105246"/>
                </a:cubicBezTo>
                <a:lnTo>
                  <a:pt x="2042096" y="2020186"/>
                </a:lnTo>
                <a:lnTo>
                  <a:pt x="1818812" y="2009553"/>
                </a:lnTo>
                <a:lnTo>
                  <a:pt x="1584896" y="1754372"/>
                </a:lnTo>
                <a:lnTo>
                  <a:pt x="851249" y="1041990"/>
                </a:lnTo>
                <a:lnTo>
                  <a:pt x="479109" y="563525"/>
                </a:lnTo>
                <a:lnTo>
                  <a:pt x="479109" y="404037"/>
                </a:lnTo>
                <a:lnTo>
                  <a:pt x="436579" y="138223"/>
                </a:lnTo>
                <a:lnTo>
                  <a:pt x="468477" y="0"/>
                </a:lnTo>
                <a:close/>
              </a:path>
            </a:pathLst>
          </a:custGeom>
          <a:solidFill>
            <a:schemeClr val="accent4">
              <a:lumMod val="60000"/>
              <a:lumOff val="40000"/>
              <a:alpha val="56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12" name="Rounded Rectangle 11"/>
          <p:cNvSpPr/>
          <p:nvPr/>
        </p:nvSpPr>
        <p:spPr>
          <a:xfrm>
            <a:off x="2641600" y="3597275"/>
            <a:ext cx="3076575" cy="1101742"/>
          </a:xfrm>
          <a:prstGeom prst="roundRect">
            <a:avLst/>
          </a:prstGeom>
          <a:solidFill>
            <a:srgbClr val="FFC000"/>
          </a:solidFill>
          <a:ln w="0" cmpd="sng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 smtClean="0"/>
              <a:t>- Središnji dio Jadranskog mora koji je crtom sredine podijeljen između Hrvatske i Italije</a:t>
            </a:r>
            <a:endParaRPr lang="hr-HR" dirty="0"/>
          </a:p>
        </p:txBody>
      </p:sp>
      <p:sp>
        <p:nvSpPr>
          <p:cNvPr id="6" name="Rounded Rectangle 5"/>
          <p:cNvSpPr/>
          <p:nvPr/>
        </p:nvSpPr>
        <p:spPr>
          <a:xfrm>
            <a:off x="3305175" y="2873375"/>
            <a:ext cx="1857388" cy="603250"/>
          </a:xfrm>
          <a:prstGeom prst="roundRect">
            <a:avLst/>
          </a:prstGeom>
          <a:solidFill>
            <a:srgbClr val="FFC000"/>
          </a:solidFill>
          <a:ln w="0" cmpd="sng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 smtClean="0"/>
              <a:t>Epikontinentalni pojas</a:t>
            </a:r>
            <a:endParaRPr lang="hr-HR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 animBg="1"/>
      <p:bldP spid="7" grpId="0" animBg="1"/>
      <p:bldP spid="8" grpId="0" animBg="1"/>
      <p:bldP spid="10" grpId="0" animBg="1"/>
      <p:bldP spid="11" grpId="0" animBg="1"/>
      <p:bldP spid="12" grpId="0" animBg="1"/>
      <p:bldP spid="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hr-HR" dirty="0" smtClean="0"/>
              <a:t>Granice Hrvatske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63637"/>
            <a:ext cx="4114800" cy="3030985"/>
          </a:xfrm>
        </p:spPr>
        <p:txBody>
          <a:bodyPr/>
          <a:lstStyle/>
          <a:p>
            <a:r>
              <a:rPr lang="hr-HR" b="1" dirty="0" smtClean="0"/>
              <a:t>granice</a:t>
            </a:r>
            <a:r>
              <a:rPr lang="hr-HR" dirty="0" smtClean="0"/>
              <a:t> na kopnu (2370,5 km) i moru</a:t>
            </a:r>
          </a:p>
          <a:p>
            <a:r>
              <a:rPr lang="hr-HR" dirty="0" smtClean="0"/>
              <a:t>Šest država </a:t>
            </a:r>
          </a:p>
          <a:p>
            <a:r>
              <a:rPr lang="hr-HR" dirty="0" smtClean="0"/>
              <a:t>Prirodne granice </a:t>
            </a:r>
          </a:p>
          <a:p>
            <a:r>
              <a:rPr lang="hr-HR" dirty="0" smtClean="0"/>
              <a:t>Dogovorene granice</a:t>
            </a:r>
          </a:p>
          <a:p>
            <a:endParaRPr lang="hr-HR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52975" y="762000"/>
            <a:ext cx="4027487" cy="39979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71550"/>
            <a:ext cx="4114800" cy="713234"/>
          </a:xfrm>
        </p:spPr>
        <p:txBody>
          <a:bodyPr>
            <a:noAutofit/>
          </a:bodyPr>
          <a:lstStyle/>
          <a:p>
            <a:r>
              <a:rPr lang="hr-HR" sz="3200" dirty="0" smtClean="0"/>
              <a:t>Granica sa Slovenijom</a:t>
            </a:r>
            <a:endParaRPr lang="hr-HR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63637"/>
            <a:ext cx="2606675" cy="3240138"/>
          </a:xfrm>
        </p:spPr>
        <p:txBody>
          <a:bodyPr>
            <a:normAutofit fontScale="70000" lnSpcReduction="20000"/>
          </a:bodyPr>
          <a:lstStyle/>
          <a:p>
            <a:r>
              <a:rPr lang="hr-HR" dirty="0" smtClean="0"/>
              <a:t>Dijelom prirodna (Dragonja, Sutla, Čabranka, Kupa, Drava, Mura, Žumberačko i Maceljsko gorje – </a:t>
            </a:r>
            <a:r>
              <a:rPr lang="hr-HR" i="1" dirty="0" smtClean="0"/>
              <a:t>potraži u atlasu!</a:t>
            </a:r>
            <a:r>
              <a:rPr lang="hr-HR" dirty="0" smtClean="0"/>
              <a:t>) </a:t>
            </a:r>
          </a:p>
          <a:p>
            <a:r>
              <a:rPr lang="hr-HR" dirty="0" smtClean="0"/>
              <a:t>Dijelom dogovorena (srednji vijek, 1954.)</a:t>
            </a:r>
          </a:p>
          <a:p>
            <a:endParaRPr lang="hr-HR" dirty="0"/>
          </a:p>
        </p:txBody>
      </p:sp>
      <p:pic>
        <p:nvPicPr>
          <p:cNvPr id="4" name="Picture 3" descr="C:\Users\Svjetlana\Documents\školska knjiga\ppt\8\slovenija-granica.jpg"/>
          <p:cNvPicPr>
            <a:picLocks noChangeAspect="1" noChangeArrowheads="1"/>
          </p:cNvPicPr>
          <p:nvPr/>
        </p:nvPicPr>
        <p:blipFill>
          <a:blip r:embed="rId2" cstate="print"/>
          <a:srcRect t="10328" r="42602" b="51610"/>
          <a:stretch>
            <a:fillRect/>
          </a:stretch>
        </p:blipFill>
        <p:spPr bwMode="auto">
          <a:xfrm>
            <a:off x="4572000" y="822325"/>
            <a:ext cx="4180988" cy="3921125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84525" y="1425575"/>
            <a:ext cx="5910250" cy="3257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2">
            <a:lumMod val="60000"/>
            <a:lumOff val="40000"/>
          </a:schemeClr>
        </a:solidFill>
        <a:ln w="0" cmpd="sng"/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142</TotalTime>
  <Words>410</Words>
  <Application>Microsoft Office PowerPoint</Application>
  <PresentationFormat>On-screen Show (16:9)</PresentationFormat>
  <Paragraphs>167</Paragraphs>
  <Slides>18</Slides>
  <Notes>6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Office Theme</vt:lpstr>
      <vt:lpstr>Uzduž i poprijeko Hrvatskom</vt:lpstr>
      <vt:lpstr>Uvod</vt:lpstr>
      <vt:lpstr>Ponavljanje – sadržaj karte i kartografski znakovi</vt:lpstr>
      <vt:lpstr>Tradicijske regije u Hrvatskoj</vt:lpstr>
      <vt:lpstr>Veličina Hrvatske</vt:lpstr>
      <vt:lpstr>Europske države prema površini</vt:lpstr>
      <vt:lpstr>Veličina Hrvatske</vt:lpstr>
      <vt:lpstr>Granice Hrvatske</vt:lpstr>
      <vt:lpstr>Granica sa Slovenijom</vt:lpstr>
      <vt:lpstr>Granica s Mađarskom</vt:lpstr>
      <vt:lpstr>Granica sa Srbijom</vt:lpstr>
      <vt:lpstr>Granica s Bosnom i Hercegovinom</vt:lpstr>
      <vt:lpstr>Granica s Crnom Gorom</vt:lpstr>
      <vt:lpstr>Upravno-teritorijalna podjela</vt:lpstr>
      <vt:lpstr>Ponavljanje</vt:lpstr>
      <vt:lpstr>Ponavljanje</vt:lpstr>
      <vt:lpstr>Ponavljanje</vt:lpstr>
      <vt:lpstr>Imenujte susjedne države na karti.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jloncar</dc:creator>
  <cp:lastModifiedBy>sbp</cp:lastModifiedBy>
  <cp:revision>12</cp:revision>
  <dcterms:created xsi:type="dcterms:W3CDTF">2019-03-27T12:00:31Z</dcterms:created>
  <dcterms:modified xsi:type="dcterms:W3CDTF">2019-05-30T06:24:15Z</dcterms:modified>
</cp:coreProperties>
</file>